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30"/>
  </p:notesMasterIdLst>
  <p:handoutMasterIdLst>
    <p:handoutMasterId r:id="rId31"/>
  </p:handoutMasterIdLst>
  <p:sldIdLst>
    <p:sldId id="266" r:id="rId5"/>
    <p:sldId id="257" r:id="rId6"/>
    <p:sldId id="256" r:id="rId7"/>
    <p:sldId id="283" r:id="rId8"/>
    <p:sldId id="258" r:id="rId9"/>
    <p:sldId id="259" r:id="rId10"/>
    <p:sldId id="280" r:id="rId11"/>
    <p:sldId id="282" r:id="rId12"/>
    <p:sldId id="276" r:id="rId13"/>
    <p:sldId id="284" r:id="rId14"/>
    <p:sldId id="277" r:id="rId15"/>
    <p:sldId id="285" r:id="rId16"/>
    <p:sldId id="278" r:id="rId17"/>
    <p:sldId id="275" r:id="rId18"/>
    <p:sldId id="279" r:id="rId19"/>
    <p:sldId id="286" r:id="rId20"/>
    <p:sldId id="287" r:id="rId21"/>
    <p:sldId id="281" r:id="rId22"/>
    <p:sldId id="289" r:id="rId23"/>
    <p:sldId id="288" r:id="rId24"/>
    <p:sldId id="290" r:id="rId25"/>
    <p:sldId id="292" r:id="rId26"/>
    <p:sldId id="293" r:id="rId27"/>
    <p:sldId id="294"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C8D"/>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51" autoAdjust="0"/>
    <p:restoredTop sz="94274" autoAdjust="0"/>
  </p:normalViewPr>
  <p:slideViewPr>
    <p:cSldViewPr snapToGrid="0" showGuides="1">
      <p:cViewPr>
        <p:scale>
          <a:sx n="66" d="100"/>
          <a:sy n="66" d="100"/>
        </p:scale>
        <p:origin x="629" y="490"/>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24.06.2023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24.06.2023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
        <p:nvSpPr>
          <p:cNvPr id="7" name="Graphic 37">
            <a:extLst>
              <a:ext uri="{FF2B5EF4-FFF2-40B4-BE49-F238E27FC236}">
                <a16:creationId xmlns:a16="http://schemas.microsoft.com/office/drawing/2014/main" id="{79AC72BA-F6E9-0A55-85A9-F20B0273876A}"/>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8" name="Graphic 36">
            <a:extLst>
              <a:ext uri="{FF2B5EF4-FFF2-40B4-BE49-F238E27FC236}">
                <a16:creationId xmlns:a16="http://schemas.microsoft.com/office/drawing/2014/main" id="{200FA9A2-1E0B-22B0-BE96-AC59020A88F1}"/>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882759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98577590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5208500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292565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69664963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411105382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3111508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7938984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96792974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556170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547635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t>‹#›</a:t>
            </a:fld>
            <a:endParaRPr lang="ru-RU" dirty="0"/>
          </a:p>
        </p:txBody>
      </p:sp>
      <p:sp>
        <p:nvSpPr>
          <p:cNvPr id="7" name="Oval 6">
            <a:extLst>
              <a:ext uri="{FF2B5EF4-FFF2-40B4-BE49-F238E27FC236}">
                <a16:creationId xmlns:a16="http://schemas.microsoft.com/office/drawing/2014/main" id="{46110184-39D1-9723-A70F-39B5F562E77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499E91F8-0984-EE24-9F56-D18080D0FCBD}"/>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9" name="Graphic 39">
            <a:extLst>
              <a:ext uri="{FF2B5EF4-FFF2-40B4-BE49-F238E27FC236}">
                <a16:creationId xmlns:a16="http://schemas.microsoft.com/office/drawing/2014/main" id="{CA5A6AC2-9555-690A-E6C5-CE127E6A8E29}"/>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E70D28DC-B769-92FF-9BCF-12D164D2EA1F}"/>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23A4E631-6546-9EBC-79FF-7F8905426AD3}"/>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B44B28CC-917B-5124-DDD4-8B99AB1E5322}"/>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94BC7A17-FA47-096B-0256-0E1CE3C63833}"/>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839E67B5-0163-B14C-C7B9-395A8A5C2B6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8DF8FD43-9310-099B-CEB3-85EB780A67AE}"/>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6" name="Graphic 19">
            <a:extLst>
              <a:ext uri="{FF2B5EF4-FFF2-40B4-BE49-F238E27FC236}">
                <a16:creationId xmlns:a16="http://schemas.microsoft.com/office/drawing/2014/main" id="{2E9027CA-B54C-91B9-69D5-BA05052B73BC}"/>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520069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40648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910744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87024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698593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3182417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886860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Oval 6">
            <a:extLst>
              <a:ext uri="{FF2B5EF4-FFF2-40B4-BE49-F238E27FC236}">
                <a16:creationId xmlns:a16="http://schemas.microsoft.com/office/drawing/2014/main" id="{FFD7C901-49A9-AD22-BAEE-340B997DF2FA}"/>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9512EE3D-10F3-5DB1-F09C-531BB9446935}"/>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06BC1BA8-E3DB-ED45-59E3-417886FB3F10}"/>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97773638-E579-E4B1-A54D-0D61F7697074}"/>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4014905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171CC5F3-85FF-EE70-A3A9-40C7CF23A753}"/>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5BC33DB2-A3C9-4771-B74F-05AFD472249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0" name="Graphic 39">
            <a:extLst>
              <a:ext uri="{FF2B5EF4-FFF2-40B4-BE49-F238E27FC236}">
                <a16:creationId xmlns:a16="http://schemas.microsoft.com/office/drawing/2014/main" id="{EAC94D0E-8229-3D6F-95C6-5CB5FB0B4F0E}"/>
              </a:ext>
            </a:extLst>
          </p:cNvPr>
          <p:cNvGrpSpPr/>
          <p:nvPr userDrawn="1"/>
        </p:nvGrpSpPr>
        <p:grpSpPr>
          <a:xfrm>
            <a:off x="10008352" y="0"/>
            <a:ext cx="2188800" cy="1933794"/>
            <a:chOff x="10003200" y="0"/>
            <a:chExt cx="2188800" cy="1933794"/>
          </a:xfrm>
        </p:grpSpPr>
        <p:sp>
          <p:nvSpPr>
            <p:cNvPr id="11" name="Freeform: Shape 10">
              <a:extLst>
                <a:ext uri="{FF2B5EF4-FFF2-40B4-BE49-F238E27FC236}">
                  <a16:creationId xmlns:a16="http://schemas.microsoft.com/office/drawing/2014/main" id="{108E3905-F993-2837-5BB2-AC85F081C96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363013BC-244D-56AB-7CCC-7E6EECF5DA85}"/>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0B15B147-515B-CB78-D6A5-FB8FFCE9EA13}"/>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D470EF63-2196-0835-2FC3-E56BC603DC1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C6366063-A5EF-7C27-17AC-D029D4E19332}"/>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81D5BD5A-D73E-F28E-D39E-79F2E8B27554}"/>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7" name="Graphic 19">
            <a:extLst>
              <a:ext uri="{FF2B5EF4-FFF2-40B4-BE49-F238E27FC236}">
                <a16:creationId xmlns:a16="http://schemas.microsoft.com/office/drawing/2014/main" id="{4A3678F7-869C-6C1F-93EE-9B5E5F2D3265}"/>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151152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ru-RU"/>
              <a:t>MM.DD.20XX</a:t>
            </a:r>
            <a:endParaRPr lang="ru-RU" dirty="0"/>
          </a:p>
        </p:txBody>
      </p:sp>
      <p:sp>
        <p:nvSpPr>
          <p:cNvPr id="8" name="Footer Placeholder 7"/>
          <p:cNvSpPr>
            <a:spLocks noGrp="1"/>
          </p:cNvSpPr>
          <p:nvPr>
            <p:ph type="ftr" sz="quarter" idx="11"/>
          </p:nvPr>
        </p:nvSpPr>
        <p:spPr/>
        <p:txBody>
          <a:bodyPr/>
          <a:lstStyle/>
          <a:p>
            <a:r>
              <a:rPr lang="en-US"/>
              <a:t>ADD A FOOTER</a:t>
            </a:r>
            <a:endParaRPr lang="ru-RU" dirty="0"/>
          </a:p>
        </p:txBody>
      </p:sp>
      <p:sp>
        <p:nvSpPr>
          <p:cNvPr id="9" name="Slide Number Placeholder 8"/>
          <p:cNvSpPr>
            <a:spLocks noGrp="1"/>
          </p:cNvSpPr>
          <p:nvPr>
            <p:ph type="sldNum" sz="quarter" idx="12"/>
          </p:nvPr>
        </p:nvSpPr>
        <p:spPr/>
        <p:txBody>
          <a:bodyPr/>
          <a:lstStyle/>
          <a:p>
            <a:fld id="{D495E168-DA5E-4888-8D8A-92B118324C14}" type="slidenum">
              <a:rPr lang="ru-RU" smtClean="0"/>
              <a:t>‹#›</a:t>
            </a:fld>
            <a:endParaRPr lang="ru-RU" dirty="0"/>
          </a:p>
        </p:txBody>
      </p:sp>
      <p:sp>
        <p:nvSpPr>
          <p:cNvPr id="10" name="Oval 9">
            <a:extLst>
              <a:ext uri="{FF2B5EF4-FFF2-40B4-BE49-F238E27FC236}">
                <a16:creationId xmlns:a16="http://schemas.microsoft.com/office/drawing/2014/main" id="{1D9F56D6-E7E0-8BB9-6A57-A71C714D73E1}"/>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Graphic 12">
            <a:extLst>
              <a:ext uri="{FF2B5EF4-FFF2-40B4-BE49-F238E27FC236}">
                <a16:creationId xmlns:a16="http://schemas.microsoft.com/office/drawing/2014/main" id="{4156E91B-5ACF-29C1-13E9-A0A7005F4EAB}"/>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2" name="Graphic 39">
            <a:extLst>
              <a:ext uri="{FF2B5EF4-FFF2-40B4-BE49-F238E27FC236}">
                <a16:creationId xmlns:a16="http://schemas.microsoft.com/office/drawing/2014/main" id="{2474AFAA-0BC3-7D6B-13A3-52B32FF3902A}"/>
              </a:ext>
            </a:extLst>
          </p:cNvPr>
          <p:cNvGrpSpPr/>
          <p:nvPr userDrawn="1"/>
        </p:nvGrpSpPr>
        <p:grpSpPr>
          <a:xfrm>
            <a:off x="10008352" y="0"/>
            <a:ext cx="2188800" cy="1933794"/>
            <a:chOff x="10003200" y="0"/>
            <a:chExt cx="2188800" cy="1933794"/>
          </a:xfrm>
        </p:grpSpPr>
        <p:sp>
          <p:nvSpPr>
            <p:cNvPr id="13" name="Freeform: Shape 12">
              <a:extLst>
                <a:ext uri="{FF2B5EF4-FFF2-40B4-BE49-F238E27FC236}">
                  <a16:creationId xmlns:a16="http://schemas.microsoft.com/office/drawing/2014/main" id="{770CAFF7-91B2-5491-69A3-619237A27DB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93CD86A9-B2B9-E496-5EC5-B0DC5629CB1D}"/>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16CEA55A-E14E-2D55-9F24-1E65BC774D5F}"/>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C8D1ACB1-5ADC-F490-3267-0685B0C28156}"/>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D1472B41-14FA-5335-70FC-05095274588D}"/>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75413C1D-C71F-7507-E703-74983D4A14C1}"/>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9" name="Graphic 19">
            <a:extLst>
              <a:ext uri="{FF2B5EF4-FFF2-40B4-BE49-F238E27FC236}">
                <a16:creationId xmlns:a16="http://schemas.microsoft.com/office/drawing/2014/main" id="{217B03DF-D8EB-B7DA-D86E-8D01F489BA3B}"/>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3325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t>‹#›</a:t>
            </a:fld>
            <a:endParaRPr lang="ru-RU" dirty="0"/>
          </a:p>
        </p:txBody>
      </p:sp>
      <p:sp>
        <p:nvSpPr>
          <p:cNvPr id="6" name="Oval 5">
            <a:extLst>
              <a:ext uri="{FF2B5EF4-FFF2-40B4-BE49-F238E27FC236}">
                <a16:creationId xmlns:a16="http://schemas.microsoft.com/office/drawing/2014/main" id="{F8730F6A-4282-3E06-5C61-DC38F93B980B}"/>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Graphic 12">
            <a:extLst>
              <a:ext uri="{FF2B5EF4-FFF2-40B4-BE49-F238E27FC236}">
                <a16:creationId xmlns:a16="http://schemas.microsoft.com/office/drawing/2014/main" id="{8FD2E686-5D79-9290-5DAF-7C6004E09E74}"/>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8" name="Graphic 39">
            <a:extLst>
              <a:ext uri="{FF2B5EF4-FFF2-40B4-BE49-F238E27FC236}">
                <a16:creationId xmlns:a16="http://schemas.microsoft.com/office/drawing/2014/main" id="{606BF38B-523C-376E-F149-CB06A5FA90DA}"/>
              </a:ext>
            </a:extLst>
          </p:cNvPr>
          <p:cNvGrpSpPr/>
          <p:nvPr userDrawn="1"/>
        </p:nvGrpSpPr>
        <p:grpSpPr>
          <a:xfrm>
            <a:off x="10008352" y="0"/>
            <a:ext cx="2188800" cy="1933794"/>
            <a:chOff x="10003200" y="0"/>
            <a:chExt cx="2188800" cy="1933794"/>
          </a:xfrm>
        </p:grpSpPr>
        <p:sp>
          <p:nvSpPr>
            <p:cNvPr id="9" name="Freeform: Shape 8">
              <a:extLst>
                <a:ext uri="{FF2B5EF4-FFF2-40B4-BE49-F238E27FC236}">
                  <a16:creationId xmlns:a16="http://schemas.microsoft.com/office/drawing/2014/main" id="{06CAE28F-1D72-FC99-AF8D-EC60F365DF04}"/>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2F45F033-C768-B923-7074-10BA8D59ACD9}"/>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44E23E5C-75F5-F74E-9F9D-AE6624258C76}"/>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507A60A8-CEC1-1C4C-1C72-4BEDBE33BC28}"/>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1B5158F0-6951-AA36-4430-9865CB58F418}"/>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E1908A38-F4CC-AD56-61D6-9BF19454CEDA}"/>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5" name="Graphic 19">
            <a:extLst>
              <a:ext uri="{FF2B5EF4-FFF2-40B4-BE49-F238E27FC236}">
                <a16:creationId xmlns:a16="http://schemas.microsoft.com/office/drawing/2014/main" id="{6AF376D7-C954-BF84-CDED-4673560E381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56583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ru-RU"/>
              <a:t>MM.DD.20XX</a:t>
            </a:r>
            <a:endParaRPr lang="ru-RU" dirty="0"/>
          </a:p>
        </p:txBody>
      </p:sp>
      <p:sp>
        <p:nvSpPr>
          <p:cNvPr id="3" name="Footer Placeholder 2"/>
          <p:cNvSpPr>
            <a:spLocks noGrp="1"/>
          </p:cNvSpPr>
          <p:nvPr>
            <p:ph type="ftr" sz="quarter" idx="11"/>
          </p:nvPr>
        </p:nvSpPr>
        <p:spPr/>
        <p:txBody>
          <a:bodyPr/>
          <a:lstStyle/>
          <a:p>
            <a:r>
              <a:rPr lang="en-US"/>
              <a:t>ADD A FOOTER</a:t>
            </a:r>
            <a:endParaRPr lang="ru-RU" dirty="0"/>
          </a:p>
        </p:txBody>
      </p:sp>
      <p:sp>
        <p:nvSpPr>
          <p:cNvPr id="4" name="Slide Number Placeholder 3"/>
          <p:cNvSpPr>
            <a:spLocks noGrp="1"/>
          </p:cNvSpPr>
          <p:nvPr>
            <p:ph type="sldNum" sz="quarter" idx="12"/>
          </p:nvPr>
        </p:nvSpPr>
        <p:spPr/>
        <p:txBody>
          <a:bodyPr/>
          <a:lstStyle/>
          <a:p>
            <a:fld id="{D495E168-DA5E-4888-8D8A-92B118324C14}" type="slidenum">
              <a:rPr lang="ru-RU" smtClean="0"/>
              <a:t>‹#›</a:t>
            </a:fld>
            <a:endParaRPr lang="ru-RU" dirty="0"/>
          </a:p>
        </p:txBody>
      </p:sp>
      <p:sp>
        <p:nvSpPr>
          <p:cNvPr id="5" name="Oval 4">
            <a:extLst>
              <a:ext uri="{FF2B5EF4-FFF2-40B4-BE49-F238E27FC236}">
                <a16:creationId xmlns:a16="http://schemas.microsoft.com/office/drawing/2014/main" id="{DD842D05-6008-10C5-FD24-A6270EEAB7EE}"/>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Graphic 12">
            <a:extLst>
              <a:ext uri="{FF2B5EF4-FFF2-40B4-BE49-F238E27FC236}">
                <a16:creationId xmlns:a16="http://schemas.microsoft.com/office/drawing/2014/main" id="{9513F54B-A2B0-12D7-CC0E-EF4BF5348656}"/>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7" name="Graphic 39">
            <a:extLst>
              <a:ext uri="{FF2B5EF4-FFF2-40B4-BE49-F238E27FC236}">
                <a16:creationId xmlns:a16="http://schemas.microsoft.com/office/drawing/2014/main" id="{89F29608-0DA4-0950-2A82-8F91D9FFDA30}"/>
              </a:ext>
            </a:extLst>
          </p:cNvPr>
          <p:cNvGrpSpPr/>
          <p:nvPr userDrawn="1"/>
        </p:nvGrpSpPr>
        <p:grpSpPr>
          <a:xfrm>
            <a:off x="10008352" y="0"/>
            <a:ext cx="2188800" cy="1933794"/>
            <a:chOff x="10003200" y="0"/>
            <a:chExt cx="2188800" cy="1933794"/>
          </a:xfrm>
        </p:grpSpPr>
        <p:sp>
          <p:nvSpPr>
            <p:cNvPr id="8" name="Freeform: Shape 7">
              <a:extLst>
                <a:ext uri="{FF2B5EF4-FFF2-40B4-BE49-F238E27FC236}">
                  <a16:creationId xmlns:a16="http://schemas.microsoft.com/office/drawing/2014/main" id="{5EAB2CA6-5C9C-E46E-C390-214690593B3A}"/>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E353C24D-DB48-8B69-DFEB-3FCBAAB34B2D}"/>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E98DB178-D78E-611F-DB21-5DC2CB28BACE}"/>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9206E50B-75B4-B8D7-719C-A48E9826E2D3}"/>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A60EA49A-CD3C-B05D-59A8-97E5302D4EE2}"/>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CE243135-29B0-84B4-C87E-CB176A41482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536821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4F9FB71C-D3D5-AC0D-6483-E7C20DB261A3}"/>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C98E5877-4AA2-9706-A077-0479580F8F5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E43BFA88-B284-14B5-3F5D-E58A6C87570A}"/>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3B490992-2D77-2F27-3C6F-D60B64FCEF58}"/>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748EA638-B988-85C9-FFAA-C9ACB0632F70}"/>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7D35ED6D-423E-9C1B-7086-2CA0788046A9}"/>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6682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0CEBCAAC-5FBE-53DE-568E-26700BE826B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A1C02914-F5A4-D377-CE39-C4635FACA67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6A9106EB-5475-691A-0050-39E4DDF61528}"/>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BB95B61F-9EB2-5B8E-1CC2-A4C28DA0D49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2EAE28B6-ADBB-35F4-E03C-429D264841E1}"/>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EFAC21F8-5B88-E0FE-ED42-0758E1A44C4A}"/>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8466640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ru-RU"/>
              <a:t>MM.DD.20XX</a:t>
            </a:r>
            <a:endParaRPr lang="ru-RU"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ADD A FOOTER</a:t>
            </a:r>
            <a:endParaRPr lang="ru-RU"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287767822"/>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1" r:id="rId25"/>
    <p:sldLayoutId id="2147483667" r:id="rId26"/>
    <p:sldLayoutId id="2147483668" r:id="rId27"/>
    <p:sldLayoutId id="2147483669" r:id="rId28"/>
    <p:sldLayoutId id="2147483670" r:id="rId29"/>
    <p:sldLayoutId id="2147483671" r:id="rId30"/>
    <p:sldLayoutId id="2147483673" r:id="rId31"/>
    <p:sldLayoutId id="2147483674" r:id="rId32"/>
    <p:sldLayoutId id="2147483664" r:id="rId33"/>
    <p:sldLayoutId id="2147483672" r:id="rId34"/>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912218" y="-1255918"/>
            <a:ext cx="10353763" cy="2511835"/>
          </a:xfrm>
        </p:spPr>
        <p:txBody>
          <a:bodyPr/>
          <a:lstStyle/>
          <a:p>
            <a:r>
              <a:rPr lang="he-IL" dirty="0" err="1"/>
              <a:t>פרוייקט</a:t>
            </a:r>
            <a:r>
              <a:rPr lang="he-IL" dirty="0"/>
              <a:t> במדעי הנתונים</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half" idx="2"/>
          </p:nvPr>
        </p:nvSpPr>
        <p:spPr>
          <a:xfrm>
            <a:off x="919900" y="3017505"/>
            <a:ext cx="10352199" cy="1140644"/>
          </a:xfrm>
        </p:spPr>
        <p:txBody>
          <a:bodyPr>
            <a:normAutofit fontScale="92500" lnSpcReduction="10000"/>
          </a:bodyPr>
          <a:lstStyle/>
          <a:p>
            <a:r>
              <a:rPr lang="he-IL" sz="3200" dirty="0"/>
              <a:t>טל </a:t>
            </a:r>
            <a:r>
              <a:rPr lang="he-IL" sz="3200" dirty="0" err="1"/>
              <a:t>אוזלבו</a:t>
            </a:r>
            <a:endParaRPr lang="he-IL" sz="3200" dirty="0"/>
          </a:p>
          <a:p>
            <a:r>
              <a:rPr lang="he-IL" sz="3200" dirty="0"/>
              <a:t>הוד </a:t>
            </a:r>
            <a:r>
              <a:rPr lang="he-IL" sz="3200" dirty="0" err="1"/>
              <a:t>וודהוקר</a:t>
            </a:r>
            <a:endParaRPr lang="ru-RU" sz="3200" dirty="0"/>
          </a:p>
        </p:txBody>
      </p:sp>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366677" y="141181"/>
            <a:ext cx="4395787" cy="676275"/>
          </a:xfrm>
        </p:spPr>
        <p:txBody>
          <a:bodyPr>
            <a:normAutofit fontScale="90000"/>
          </a:bodyPr>
          <a:lstStyle/>
          <a:p>
            <a:r>
              <a:rPr lang="he-IL" dirty="0"/>
              <a:t>ניקוי נתונים ראשוני</a:t>
            </a:r>
            <a:endParaRPr lang="ru-RU" dirty="0"/>
          </a:p>
        </p:txBody>
      </p:sp>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4294967295"/>
          </p:nvPr>
        </p:nvSpPr>
        <p:spPr>
          <a:xfrm>
            <a:off x="2992444" y="722940"/>
            <a:ext cx="6816712" cy="1803526"/>
          </a:xfrm>
        </p:spPr>
        <p:txBody>
          <a:bodyPr>
            <a:normAutofit fontScale="85000" lnSpcReduction="20000"/>
          </a:bodyPr>
          <a:lstStyle/>
          <a:p>
            <a:pPr marL="36900" indent="0" algn="r">
              <a:buNone/>
            </a:pPr>
            <a:r>
              <a:rPr lang="he-IL" b="1" u="sng" dirty="0">
                <a:solidFill>
                  <a:srgbClr val="00EC8D"/>
                </a:solidFill>
              </a:rPr>
              <a:t>לאחר הניקוי הראשוני, בצענו צמצום עמודות</a:t>
            </a:r>
          </a:p>
          <a:p>
            <a:pPr marL="36900" indent="0" algn="r">
              <a:buNone/>
            </a:pPr>
            <a:r>
              <a:rPr lang="he-IL" dirty="0">
                <a:solidFill>
                  <a:schemeClr val="tx1"/>
                </a:solidFill>
                <a:effectLst/>
              </a:rPr>
              <a:t>לאחר שמחקנו עמודות שלא רלוונטיות למחקר שלנו, נשארנו עם 97 עמודות שיחסית חופפות, כמו למשל: "</a:t>
            </a:r>
            <a:r>
              <a:rPr lang="he-IL" dirty="0" err="1">
                <a:solidFill>
                  <a:schemeClr val="tx1"/>
                </a:solidFill>
                <a:effectLst/>
              </a:rPr>
              <a:t>המבורגריה</a:t>
            </a:r>
            <a:r>
              <a:rPr lang="he-IL" dirty="0">
                <a:solidFill>
                  <a:schemeClr val="tx1"/>
                </a:solidFill>
                <a:effectLst/>
              </a:rPr>
              <a:t>", "מסעדת המבורגר", "בר בורגר", שברור שזהות בסוג המסעדה. ושמנו לב שיכול להיות שמסומן במסעדה שהיא לא </a:t>
            </a:r>
            <a:r>
              <a:rPr lang="he-IL" dirty="0" err="1">
                <a:solidFill>
                  <a:schemeClr val="tx1"/>
                </a:solidFill>
                <a:effectLst/>
              </a:rPr>
              <a:t>המבורגריה</a:t>
            </a:r>
            <a:r>
              <a:rPr lang="he-IL" dirty="0">
                <a:solidFill>
                  <a:schemeClr val="tx1"/>
                </a:solidFill>
                <a:effectLst/>
              </a:rPr>
              <a:t> אבל כן מסעדת המבורגר.</a:t>
            </a:r>
          </a:p>
          <a:p>
            <a:pPr marL="36900" indent="0" algn="r">
              <a:buNone/>
            </a:pPr>
            <a:r>
              <a:rPr lang="he-IL" dirty="0">
                <a:solidFill>
                  <a:schemeClr val="tx1"/>
                </a:solidFill>
                <a:effectLst/>
              </a:rPr>
              <a:t>לכן ביצענו איחוד לעמודות ע"פ מילות מפתח:</a:t>
            </a:r>
          </a:p>
          <a:p>
            <a:pPr marL="36900" indent="0" algn="r">
              <a:buNone/>
            </a:pPr>
            <a:endParaRPr lang="ru-RU" dirty="0">
              <a:solidFill>
                <a:schemeClr val="tx1"/>
              </a:solidFill>
              <a:effectLst/>
            </a:endParaRPr>
          </a:p>
        </p:txBody>
      </p:sp>
      <p:pic>
        <p:nvPicPr>
          <p:cNvPr id="2050" name="Picture 2" descr="Csv - Free files and folders icons">
            <a:extLst>
              <a:ext uri="{FF2B5EF4-FFF2-40B4-BE49-F238E27FC236}">
                <a16:creationId xmlns:a16="http://schemas.microsoft.com/office/drawing/2014/main" id="{78DD16FC-8957-86FA-F718-DAEF5D9FB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59" y="4427410"/>
            <a:ext cx="2609154" cy="26091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תמונה 6">
            <a:extLst>
              <a:ext uri="{FF2B5EF4-FFF2-40B4-BE49-F238E27FC236}">
                <a16:creationId xmlns:a16="http://schemas.microsoft.com/office/drawing/2014/main" id="{9A0AD36B-768B-E211-F2D7-E442253F68E9}"/>
              </a:ext>
            </a:extLst>
          </p:cNvPr>
          <p:cNvPicPr>
            <a:picLocks noChangeAspect="1"/>
          </p:cNvPicPr>
          <p:nvPr/>
        </p:nvPicPr>
        <p:blipFill rotWithShape="1">
          <a:blip r:embed="rId3"/>
          <a:srcRect b="45556"/>
          <a:stretch/>
        </p:blipFill>
        <p:spPr>
          <a:xfrm>
            <a:off x="1128650" y="2401260"/>
            <a:ext cx="9934700" cy="3733800"/>
          </a:xfrm>
          <a:prstGeom prst="rect">
            <a:avLst/>
          </a:prstGeom>
        </p:spPr>
      </p:pic>
    </p:spTree>
    <p:extLst>
      <p:ext uri="{BB962C8B-B14F-4D97-AF65-F5344CB8AC3E}">
        <p14:creationId xmlns:p14="http://schemas.microsoft.com/office/powerpoint/2010/main" val="245422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1B56CBEA-B76D-28B2-088E-C9A7EF86A6E3}"/>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תיבת טקסט 3">
            <a:extLst>
              <a:ext uri="{FF2B5EF4-FFF2-40B4-BE49-F238E27FC236}">
                <a16:creationId xmlns:a16="http://schemas.microsoft.com/office/drawing/2014/main" id="{883B2892-2818-9DA1-692C-2B2D83719CC3}"/>
              </a:ext>
            </a:extLst>
          </p:cNvPr>
          <p:cNvSpPr txBox="1"/>
          <p:nvPr/>
        </p:nvSpPr>
        <p:spPr>
          <a:xfrm>
            <a:off x="4608643" y="238479"/>
            <a:ext cx="2406428" cy="400110"/>
          </a:xfrm>
          <a:prstGeom prst="rect">
            <a:avLst/>
          </a:prstGeom>
          <a:noFill/>
        </p:spPr>
        <p:txBody>
          <a:bodyPr wrap="none" rtlCol="1">
            <a:spAutoFit/>
          </a:bodyPr>
          <a:lstStyle/>
          <a:p>
            <a:pPr algn="r"/>
            <a:r>
              <a:rPr lang="he-IL" sz="2000" b="1" dirty="0">
                <a:solidFill>
                  <a:srgbClr val="00EC8D"/>
                </a:solidFill>
              </a:rPr>
              <a:t>טבלה אחרי ניקוי סופי</a:t>
            </a:r>
          </a:p>
        </p:txBody>
      </p:sp>
      <p:pic>
        <p:nvPicPr>
          <p:cNvPr id="6" name="תמונה 5" descr="תמונה שמכילה טקסט, צילום מסך&#10;&#10;התיאור נוצר באופן אוטומטי">
            <a:extLst>
              <a:ext uri="{FF2B5EF4-FFF2-40B4-BE49-F238E27FC236}">
                <a16:creationId xmlns:a16="http://schemas.microsoft.com/office/drawing/2014/main" id="{13C42FD3-73C9-98C9-1FEC-B71E9C30CA6D}"/>
              </a:ext>
            </a:extLst>
          </p:cNvPr>
          <p:cNvPicPr>
            <a:picLocks noChangeAspect="1"/>
          </p:cNvPicPr>
          <p:nvPr/>
        </p:nvPicPr>
        <p:blipFill>
          <a:blip r:embed="rId2"/>
          <a:stretch>
            <a:fillRect/>
          </a:stretch>
        </p:blipFill>
        <p:spPr>
          <a:xfrm>
            <a:off x="1093954" y="638589"/>
            <a:ext cx="9435806" cy="5945103"/>
          </a:xfrm>
          <a:prstGeom prst="rect">
            <a:avLst/>
          </a:prstGeom>
        </p:spPr>
      </p:pic>
    </p:spTree>
    <p:extLst>
      <p:ext uri="{BB962C8B-B14F-4D97-AF65-F5344CB8AC3E}">
        <p14:creationId xmlns:p14="http://schemas.microsoft.com/office/powerpoint/2010/main" val="361773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1B56CBEA-B76D-28B2-088E-C9A7EF86A6E3}"/>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5" name="תיבת טקסט 4">
            <a:extLst>
              <a:ext uri="{FF2B5EF4-FFF2-40B4-BE49-F238E27FC236}">
                <a16:creationId xmlns:a16="http://schemas.microsoft.com/office/drawing/2014/main" id="{637DC925-E3F0-521B-D2BD-BE0C93744543}"/>
              </a:ext>
            </a:extLst>
          </p:cNvPr>
          <p:cNvSpPr txBox="1"/>
          <p:nvPr/>
        </p:nvSpPr>
        <p:spPr>
          <a:xfrm>
            <a:off x="5249453" y="106532"/>
            <a:ext cx="1693092" cy="923330"/>
          </a:xfrm>
          <a:prstGeom prst="rect">
            <a:avLst/>
          </a:prstGeom>
          <a:noFill/>
        </p:spPr>
        <p:txBody>
          <a:bodyPr wrap="none" rtlCol="1">
            <a:spAutoFit/>
          </a:bodyPr>
          <a:lstStyle/>
          <a:p>
            <a:r>
              <a:rPr lang="en-US" sz="5400" dirty="0"/>
              <a:t>EDA</a:t>
            </a:r>
            <a:endParaRPr lang="he-IL" sz="5400" dirty="0"/>
          </a:p>
        </p:txBody>
      </p:sp>
      <p:sp>
        <p:nvSpPr>
          <p:cNvPr id="6" name="תיבת טקסט 5">
            <a:extLst>
              <a:ext uri="{FF2B5EF4-FFF2-40B4-BE49-F238E27FC236}">
                <a16:creationId xmlns:a16="http://schemas.microsoft.com/office/drawing/2014/main" id="{B0A2CAB4-E620-54E3-401B-E2E012A239D3}"/>
              </a:ext>
            </a:extLst>
          </p:cNvPr>
          <p:cNvSpPr txBox="1"/>
          <p:nvPr/>
        </p:nvSpPr>
        <p:spPr>
          <a:xfrm>
            <a:off x="2348818" y="868204"/>
            <a:ext cx="7494362" cy="707886"/>
          </a:xfrm>
          <a:prstGeom prst="rect">
            <a:avLst/>
          </a:prstGeom>
          <a:noFill/>
        </p:spPr>
        <p:txBody>
          <a:bodyPr wrap="square" rtlCol="1">
            <a:spAutoFit/>
          </a:bodyPr>
          <a:lstStyle/>
          <a:p>
            <a:pPr algn="r"/>
            <a:r>
              <a:rPr lang="he-IL" sz="2000" dirty="0"/>
              <a:t>עניין אותנו לבדוק עם הממצאים שמצאנו בטבלה האם אפשר לראות קשרים בין העמודות לעמודת הרייטינג בצורה ויזואלית.  </a:t>
            </a:r>
          </a:p>
        </p:txBody>
      </p:sp>
      <p:pic>
        <p:nvPicPr>
          <p:cNvPr id="12" name="תמונה 11">
            <a:extLst>
              <a:ext uri="{FF2B5EF4-FFF2-40B4-BE49-F238E27FC236}">
                <a16:creationId xmlns:a16="http://schemas.microsoft.com/office/drawing/2014/main" id="{C02E0E46-546B-6652-1298-463561F22808}"/>
              </a:ext>
            </a:extLst>
          </p:cNvPr>
          <p:cNvPicPr>
            <a:picLocks noChangeAspect="1"/>
          </p:cNvPicPr>
          <p:nvPr/>
        </p:nvPicPr>
        <p:blipFill>
          <a:blip r:embed="rId2"/>
          <a:stretch>
            <a:fillRect/>
          </a:stretch>
        </p:blipFill>
        <p:spPr>
          <a:xfrm>
            <a:off x="104774" y="2122318"/>
            <a:ext cx="11982450" cy="4629150"/>
          </a:xfrm>
          <a:prstGeom prst="rect">
            <a:avLst/>
          </a:prstGeom>
        </p:spPr>
      </p:pic>
      <p:sp>
        <p:nvSpPr>
          <p:cNvPr id="13" name="תיבת טקסט 12">
            <a:extLst>
              <a:ext uri="{FF2B5EF4-FFF2-40B4-BE49-F238E27FC236}">
                <a16:creationId xmlns:a16="http://schemas.microsoft.com/office/drawing/2014/main" id="{8E58E54D-8633-AC3E-0303-A9394FED1514}"/>
              </a:ext>
            </a:extLst>
          </p:cNvPr>
          <p:cNvSpPr txBox="1"/>
          <p:nvPr/>
        </p:nvSpPr>
        <p:spPr>
          <a:xfrm>
            <a:off x="9096375" y="2107733"/>
            <a:ext cx="2557110" cy="369332"/>
          </a:xfrm>
          <a:prstGeom prst="rect">
            <a:avLst/>
          </a:prstGeom>
          <a:noFill/>
        </p:spPr>
        <p:txBody>
          <a:bodyPr wrap="none" rtlCol="1">
            <a:spAutoFit/>
          </a:bodyPr>
          <a:lstStyle/>
          <a:p>
            <a:r>
              <a:rPr lang="he-IL" dirty="0">
                <a:solidFill>
                  <a:schemeClr val="bg1"/>
                </a:solidFill>
              </a:rPr>
              <a:t>ציון ממוצע ע"פ סוג מסעדה</a:t>
            </a:r>
          </a:p>
        </p:txBody>
      </p:sp>
    </p:spTree>
    <p:extLst>
      <p:ext uri="{BB962C8B-B14F-4D97-AF65-F5344CB8AC3E}">
        <p14:creationId xmlns:p14="http://schemas.microsoft.com/office/powerpoint/2010/main" val="315218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6" name="תיבת טקסט 5">
            <a:extLst>
              <a:ext uri="{FF2B5EF4-FFF2-40B4-BE49-F238E27FC236}">
                <a16:creationId xmlns:a16="http://schemas.microsoft.com/office/drawing/2014/main" id="{A4E50A99-3F78-CCD1-4F32-F1869E6C2032}"/>
              </a:ext>
            </a:extLst>
          </p:cNvPr>
          <p:cNvSpPr txBox="1"/>
          <p:nvPr/>
        </p:nvSpPr>
        <p:spPr>
          <a:xfrm>
            <a:off x="5249453" y="106532"/>
            <a:ext cx="1693092" cy="923330"/>
          </a:xfrm>
          <a:prstGeom prst="rect">
            <a:avLst/>
          </a:prstGeom>
          <a:noFill/>
        </p:spPr>
        <p:txBody>
          <a:bodyPr wrap="none" rtlCol="1">
            <a:spAutoFit/>
          </a:bodyPr>
          <a:lstStyle/>
          <a:p>
            <a:r>
              <a:rPr lang="en-US" sz="5400" dirty="0"/>
              <a:t>EDA</a:t>
            </a:r>
            <a:endParaRPr lang="he-IL" sz="5400" dirty="0"/>
          </a:p>
        </p:txBody>
      </p:sp>
      <p:pic>
        <p:nvPicPr>
          <p:cNvPr id="9" name="תמונה 8">
            <a:extLst>
              <a:ext uri="{FF2B5EF4-FFF2-40B4-BE49-F238E27FC236}">
                <a16:creationId xmlns:a16="http://schemas.microsoft.com/office/drawing/2014/main" id="{0F317C12-B943-9FEC-BD66-5B8547A50492}"/>
              </a:ext>
            </a:extLst>
          </p:cNvPr>
          <p:cNvPicPr>
            <a:picLocks noChangeAspect="1"/>
          </p:cNvPicPr>
          <p:nvPr/>
        </p:nvPicPr>
        <p:blipFill>
          <a:blip r:embed="rId2"/>
          <a:stretch>
            <a:fillRect/>
          </a:stretch>
        </p:blipFill>
        <p:spPr>
          <a:xfrm>
            <a:off x="466725" y="1941201"/>
            <a:ext cx="10887074" cy="4307199"/>
          </a:xfrm>
          <a:prstGeom prst="rect">
            <a:avLst/>
          </a:prstGeom>
        </p:spPr>
      </p:pic>
      <p:sp>
        <p:nvSpPr>
          <p:cNvPr id="12" name="תיבת טקסט 11">
            <a:extLst>
              <a:ext uri="{FF2B5EF4-FFF2-40B4-BE49-F238E27FC236}">
                <a16:creationId xmlns:a16="http://schemas.microsoft.com/office/drawing/2014/main" id="{B210608C-379B-9127-B61D-27F4611F549B}"/>
              </a:ext>
            </a:extLst>
          </p:cNvPr>
          <p:cNvSpPr txBox="1"/>
          <p:nvPr/>
        </p:nvSpPr>
        <p:spPr>
          <a:xfrm>
            <a:off x="4658958" y="1300865"/>
            <a:ext cx="2502608" cy="369332"/>
          </a:xfrm>
          <a:prstGeom prst="rect">
            <a:avLst/>
          </a:prstGeom>
          <a:noFill/>
        </p:spPr>
        <p:txBody>
          <a:bodyPr wrap="none" rtlCol="1">
            <a:spAutoFit/>
          </a:bodyPr>
          <a:lstStyle/>
          <a:p>
            <a:r>
              <a:rPr lang="he-IL" dirty="0"/>
              <a:t>ממוצע ביקורות לפי כל עיר</a:t>
            </a:r>
          </a:p>
        </p:txBody>
      </p:sp>
    </p:spTree>
    <p:extLst>
      <p:ext uri="{BB962C8B-B14F-4D97-AF65-F5344CB8AC3E}">
        <p14:creationId xmlns:p14="http://schemas.microsoft.com/office/powerpoint/2010/main" val="94910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6" name="תיבת טקסט 5">
            <a:extLst>
              <a:ext uri="{FF2B5EF4-FFF2-40B4-BE49-F238E27FC236}">
                <a16:creationId xmlns:a16="http://schemas.microsoft.com/office/drawing/2014/main" id="{A4E50A99-3F78-CCD1-4F32-F1869E6C2032}"/>
              </a:ext>
            </a:extLst>
          </p:cNvPr>
          <p:cNvSpPr txBox="1"/>
          <p:nvPr/>
        </p:nvSpPr>
        <p:spPr>
          <a:xfrm>
            <a:off x="5249453" y="106532"/>
            <a:ext cx="1693092" cy="923330"/>
          </a:xfrm>
          <a:prstGeom prst="rect">
            <a:avLst/>
          </a:prstGeom>
          <a:noFill/>
        </p:spPr>
        <p:txBody>
          <a:bodyPr wrap="none" rtlCol="1">
            <a:spAutoFit/>
          </a:bodyPr>
          <a:lstStyle/>
          <a:p>
            <a:r>
              <a:rPr lang="en-US" sz="5400" dirty="0"/>
              <a:t>EDA</a:t>
            </a:r>
            <a:endParaRPr lang="he-IL" sz="5400" dirty="0"/>
          </a:p>
        </p:txBody>
      </p:sp>
      <p:pic>
        <p:nvPicPr>
          <p:cNvPr id="11" name="תמונה 10">
            <a:extLst>
              <a:ext uri="{FF2B5EF4-FFF2-40B4-BE49-F238E27FC236}">
                <a16:creationId xmlns:a16="http://schemas.microsoft.com/office/drawing/2014/main" id="{16EF673B-44E7-E656-0D5A-44330FF5B860}"/>
              </a:ext>
            </a:extLst>
          </p:cNvPr>
          <p:cNvPicPr>
            <a:picLocks noChangeAspect="1"/>
          </p:cNvPicPr>
          <p:nvPr/>
        </p:nvPicPr>
        <p:blipFill>
          <a:blip r:embed="rId2"/>
          <a:stretch>
            <a:fillRect/>
          </a:stretch>
        </p:blipFill>
        <p:spPr>
          <a:xfrm>
            <a:off x="1476374" y="1738491"/>
            <a:ext cx="9239250" cy="4509909"/>
          </a:xfrm>
          <a:prstGeom prst="rect">
            <a:avLst/>
          </a:prstGeom>
        </p:spPr>
      </p:pic>
      <p:sp>
        <p:nvSpPr>
          <p:cNvPr id="12" name="תיבת טקסט 11">
            <a:extLst>
              <a:ext uri="{FF2B5EF4-FFF2-40B4-BE49-F238E27FC236}">
                <a16:creationId xmlns:a16="http://schemas.microsoft.com/office/drawing/2014/main" id="{C243BEBB-8E57-C840-FE19-829675495C01}"/>
              </a:ext>
            </a:extLst>
          </p:cNvPr>
          <p:cNvSpPr txBox="1"/>
          <p:nvPr/>
        </p:nvSpPr>
        <p:spPr>
          <a:xfrm>
            <a:off x="4907212" y="1199510"/>
            <a:ext cx="2377574" cy="369332"/>
          </a:xfrm>
          <a:prstGeom prst="rect">
            <a:avLst/>
          </a:prstGeom>
          <a:noFill/>
        </p:spPr>
        <p:txBody>
          <a:bodyPr wrap="none" rtlCol="1">
            <a:spAutoFit/>
          </a:bodyPr>
          <a:lstStyle/>
          <a:p>
            <a:r>
              <a:rPr lang="he-IL" dirty="0"/>
              <a:t>ממוצע צפיות  לפי כל עיר</a:t>
            </a:r>
          </a:p>
        </p:txBody>
      </p:sp>
    </p:spTree>
    <p:extLst>
      <p:ext uri="{BB962C8B-B14F-4D97-AF65-F5344CB8AC3E}">
        <p14:creationId xmlns:p14="http://schemas.microsoft.com/office/powerpoint/2010/main" val="186038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6" name="תיבת טקסט 5">
            <a:extLst>
              <a:ext uri="{FF2B5EF4-FFF2-40B4-BE49-F238E27FC236}">
                <a16:creationId xmlns:a16="http://schemas.microsoft.com/office/drawing/2014/main" id="{A4E50A99-3F78-CCD1-4F32-F1869E6C2032}"/>
              </a:ext>
            </a:extLst>
          </p:cNvPr>
          <p:cNvSpPr txBox="1"/>
          <p:nvPr/>
        </p:nvSpPr>
        <p:spPr>
          <a:xfrm>
            <a:off x="5249453" y="106532"/>
            <a:ext cx="1693092" cy="923330"/>
          </a:xfrm>
          <a:prstGeom prst="rect">
            <a:avLst/>
          </a:prstGeom>
          <a:noFill/>
        </p:spPr>
        <p:txBody>
          <a:bodyPr wrap="none" rtlCol="1">
            <a:spAutoFit/>
          </a:bodyPr>
          <a:lstStyle/>
          <a:p>
            <a:r>
              <a:rPr lang="en-US" sz="5400" dirty="0"/>
              <a:t>EDA</a:t>
            </a:r>
            <a:endParaRPr lang="he-IL" sz="5400" dirty="0"/>
          </a:p>
        </p:txBody>
      </p:sp>
      <p:pic>
        <p:nvPicPr>
          <p:cNvPr id="8" name="תמונה 7">
            <a:extLst>
              <a:ext uri="{FF2B5EF4-FFF2-40B4-BE49-F238E27FC236}">
                <a16:creationId xmlns:a16="http://schemas.microsoft.com/office/drawing/2014/main" id="{8C89DD33-2050-E63A-B77F-37DAAF96AAD5}"/>
              </a:ext>
            </a:extLst>
          </p:cNvPr>
          <p:cNvPicPr>
            <a:picLocks noChangeAspect="1"/>
          </p:cNvPicPr>
          <p:nvPr/>
        </p:nvPicPr>
        <p:blipFill>
          <a:blip r:embed="rId2"/>
          <a:stretch>
            <a:fillRect/>
          </a:stretch>
        </p:blipFill>
        <p:spPr>
          <a:xfrm>
            <a:off x="773519" y="2298847"/>
            <a:ext cx="10020037" cy="4101953"/>
          </a:xfrm>
          <a:prstGeom prst="rect">
            <a:avLst/>
          </a:prstGeom>
        </p:spPr>
      </p:pic>
      <p:sp>
        <p:nvSpPr>
          <p:cNvPr id="11" name="תיבת טקסט 10">
            <a:extLst>
              <a:ext uri="{FF2B5EF4-FFF2-40B4-BE49-F238E27FC236}">
                <a16:creationId xmlns:a16="http://schemas.microsoft.com/office/drawing/2014/main" id="{EB81143D-7521-B057-F6AF-ABB509173B30}"/>
              </a:ext>
            </a:extLst>
          </p:cNvPr>
          <p:cNvSpPr txBox="1"/>
          <p:nvPr/>
        </p:nvSpPr>
        <p:spPr>
          <a:xfrm>
            <a:off x="4658958" y="1777115"/>
            <a:ext cx="2066591" cy="369332"/>
          </a:xfrm>
          <a:prstGeom prst="rect">
            <a:avLst/>
          </a:prstGeom>
          <a:noFill/>
        </p:spPr>
        <p:txBody>
          <a:bodyPr wrap="none" rtlCol="1">
            <a:spAutoFit/>
          </a:bodyPr>
          <a:lstStyle/>
          <a:p>
            <a:r>
              <a:rPr lang="he-IL" dirty="0"/>
              <a:t>ממוצע ציונים לכל עיר</a:t>
            </a:r>
          </a:p>
        </p:txBody>
      </p:sp>
    </p:spTree>
    <p:extLst>
      <p:ext uri="{BB962C8B-B14F-4D97-AF65-F5344CB8AC3E}">
        <p14:creationId xmlns:p14="http://schemas.microsoft.com/office/powerpoint/2010/main" val="40879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95E168-DA5E-4888-8D8A-92B118324C14}" type="slidenum">
              <a:rPr lang="ru-RU" smtClean="0"/>
              <a:t>16</a:t>
            </a:fld>
            <a:endParaRPr lang="ru-RU" dirty="0"/>
          </a:p>
        </p:txBody>
      </p:sp>
      <p:sp>
        <p:nvSpPr>
          <p:cNvPr id="8" name="תיבת טקסט 5">
            <a:extLst>
              <a:ext uri="{FF2B5EF4-FFF2-40B4-BE49-F238E27FC236}">
                <a16:creationId xmlns:a16="http://schemas.microsoft.com/office/drawing/2014/main" id="{A4E50A99-3F78-CCD1-4F32-F1869E6C2032}"/>
              </a:ext>
            </a:extLst>
          </p:cNvPr>
          <p:cNvSpPr txBox="1"/>
          <p:nvPr/>
        </p:nvSpPr>
        <p:spPr>
          <a:xfrm>
            <a:off x="4830353" y="97007"/>
            <a:ext cx="1693092" cy="923330"/>
          </a:xfrm>
          <a:prstGeom prst="rect">
            <a:avLst/>
          </a:prstGeom>
          <a:noFill/>
        </p:spPr>
        <p:txBody>
          <a:bodyPr wrap="none" rtlCol="1">
            <a:spAutoFit/>
          </a:bodyPr>
          <a:lstStyle/>
          <a:p>
            <a:r>
              <a:rPr lang="en-US" sz="5400" dirty="0"/>
              <a:t>EDA</a:t>
            </a:r>
            <a:endParaRPr lang="he-IL" sz="5400" dirty="0"/>
          </a:p>
        </p:txBody>
      </p:sp>
      <p:pic>
        <p:nvPicPr>
          <p:cNvPr id="9" name="Picture 8"/>
          <p:cNvPicPr>
            <a:picLocks noChangeAspect="1"/>
          </p:cNvPicPr>
          <p:nvPr/>
        </p:nvPicPr>
        <p:blipFill>
          <a:blip r:embed="rId2"/>
          <a:stretch>
            <a:fillRect/>
          </a:stretch>
        </p:blipFill>
        <p:spPr>
          <a:xfrm>
            <a:off x="633412" y="2014756"/>
            <a:ext cx="10956163" cy="3783013"/>
          </a:xfrm>
          <a:prstGeom prst="rect">
            <a:avLst/>
          </a:prstGeom>
        </p:spPr>
      </p:pic>
      <p:sp>
        <p:nvSpPr>
          <p:cNvPr id="10" name="תיבת טקסט 10">
            <a:extLst>
              <a:ext uri="{FF2B5EF4-FFF2-40B4-BE49-F238E27FC236}">
                <a16:creationId xmlns:a16="http://schemas.microsoft.com/office/drawing/2014/main" id="{EB81143D-7521-B057-F6AF-ABB509173B30}"/>
              </a:ext>
            </a:extLst>
          </p:cNvPr>
          <p:cNvSpPr txBox="1"/>
          <p:nvPr/>
        </p:nvSpPr>
        <p:spPr>
          <a:xfrm>
            <a:off x="904875" y="1559918"/>
            <a:ext cx="9829800" cy="369332"/>
          </a:xfrm>
          <a:prstGeom prst="rect">
            <a:avLst/>
          </a:prstGeom>
          <a:noFill/>
        </p:spPr>
        <p:txBody>
          <a:bodyPr wrap="square" rtlCol="1">
            <a:spAutoFit/>
          </a:bodyPr>
          <a:lstStyle/>
          <a:p>
            <a:pPr algn="r"/>
            <a:r>
              <a:rPr lang="he-IL" dirty="0"/>
              <a:t>משלוח\לא משלוח                                    אזור עישון או לא                                     כשר\לא כשר</a:t>
            </a:r>
          </a:p>
        </p:txBody>
      </p:sp>
    </p:spTree>
    <p:extLst>
      <p:ext uri="{BB962C8B-B14F-4D97-AF65-F5344CB8AC3E}">
        <p14:creationId xmlns:p14="http://schemas.microsoft.com/office/powerpoint/2010/main" val="346629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95E168-DA5E-4888-8D8A-92B118324C14}" type="slidenum">
              <a:rPr lang="ru-RU" smtClean="0"/>
              <a:t>17</a:t>
            </a:fld>
            <a:endParaRPr lang="ru-RU" dirty="0"/>
          </a:p>
        </p:txBody>
      </p:sp>
      <p:pic>
        <p:nvPicPr>
          <p:cNvPr id="6" name="Picture 5"/>
          <p:cNvPicPr>
            <a:picLocks noChangeAspect="1"/>
          </p:cNvPicPr>
          <p:nvPr/>
        </p:nvPicPr>
        <p:blipFill>
          <a:blip r:embed="rId2"/>
          <a:stretch>
            <a:fillRect/>
          </a:stretch>
        </p:blipFill>
        <p:spPr>
          <a:xfrm>
            <a:off x="3386136" y="2048452"/>
            <a:ext cx="4867275" cy="3834823"/>
          </a:xfrm>
          <a:prstGeom prst="rect">
            <a:avLst/>
          </a:prstGeom>
        </p:spPr>
      </p:pic>
      <p:sp>
        <p:nvSpPr>
          <p:cNvPr id="7" name="תיבת טקסט 5">
            <a:extLst>
              <a:ext uri="{FF2B5EF4-FFF2-40B4-BE49-F238E27FC236}">
                <a16:creationId xmlns:a16="http://schemas.microsoft.com/office/drawing/2014/main" id="{A4E50A99-3F78-CCD1-4F32-F1869E6C2032}"/>
              </a:ext>
            </a:extLst>
          </p:cNvPr>
          <p:cNvSpPr txBox="1"/>
          <p:nvPr/>
        </p:nvSpPr>
        <p:spPr>
          <a:xfrm>
            <a:off x="4982753" y="249407"/>
            <a:ext cx="1693092" cy="923330"/>
          </a:xfrm>
          <a:prstGeom prst="rect">
            <a:avLst/>
          </a:prstGeom>
          <a:noFill/>
        </p:spPr>
        <p:txBody>
          <a:bodyPr wrap="none" rtlCol="1">
            <a:spAutoFit/>
          </a:bodyPr>
          <a:lstStyle/>
          <a:p>
            <a:r>
              <a:rPr lang="en-US" sz="5400" dirty="0"/>
              <a:t>EDA</a:t>
            </a:r>
            <a:endParaRPr lang="he-IL" sz="5400" dirty="0"/>
          </a:p>
        </p:txBody>
      </p:sp>
      <p:sp>
        <p:nvSpPr>
          <p:cNvPr id="8" name="תיבת טקסט 10">
            <a:extLst>
              <a:ext uri="{FF2B5EF4-FFF2-40B4-BE49-F238E27FC236}">
                <a16:creationId xmlns:a16="http://schemas.microsoft.com/office/drawing/2014/main" id="{EB81143D-7521-B057-F6AF-ABB509173B30}"/>
              </a:ext>
            </a:extLst>
          </p:cNvPr>
          <p:cNvSpPr txBox="1"/>
          <p:nvPr/>
        </p:nvSpPr>
        <p:spPr>
          <a:xfrm>
            <a:off x="-609600" y="1679120"/>
            <a:ext cx="9829800" cy="369332"/>
          </a:xfrm>
          <a:prstGeom prst="rect">
            <a:avLst/>
          </a:prstGeom>
          <a:noFill/>
        </p:spPr>
        <p:txBody>
          <a:bodyPr wrap="square" rtlCol="1">
            <a:spAutoFit/>
          </a:bodyPr>
          <a:lstStyle/>
          <a:p>
            <a:pPr algn="r"/>
            <a:r>
              <a:rPr lang="he-IL" dirty="0"/>
              <a:t>כמות מסעדות מול טווח מחירים מנורמל למספרים כלומר מחיר נמוך, סביר , ויקר</a:t>
            </a:r>
          </a:p>
        </p:txBody>
      </p:sp>
    </p:spTree>
    <p:extLst>
      <p:ext uri="{BB962C8B-B14F-4D97-AF65-F5344CB8AC3E}">
        <p14:creationId xmlns:p14="http://schemas.microsoft.com/office/powerpoint/2010/main" val="405912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296205" y="706302"/>
            <a:ext cx="4395787" cy="676275"/>
          </a:xfrm>
        </p:spPr>
        <p:txBody>
          <a:bodyPr>
            <a:normAutofit fontScale="90000"/>
          </a:bodyPr>
          <a:lstStyle/>
          <a:p>
            <a:r>
              <a:rPr lang="he-IL" dirty="0"/>
              <a:t>טיפול בנתונים</a:t>
            </a:r>
            <a:endParaRPr lang="ru-RU" dirty="0"/>
          </a:p>
        </p:txBody>
      </p:sp>
      <p:pic>
        <p:nvPicPr>
          <p:cNvPr id="2050" name="Picture 2" descr="Csv - Free files and folders icons">
            <a:extLst>
              <a:ext uri="{FF2B5EF4-FFF2-40B4-BE49-F238E27FC236}">
                <a16:creationId xmlns:a16="http://schemas.microsoft.com/office/drawing/2014/main" id="{78DD16FC-8957-86FA-F718-DAEF5D9FB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4" y="5257546"/>
            <a:ext cx="1756349" cy="1756349"/>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9" name="תיבת טקסט 28">
            <a:extLst>
              <a:ext uri="{FF2B5EF4-FFF2-40B4-BE49-F238E27FC236}">
                <a16:creationId xmlns:a16="http://schemas.microsoft.com/office/drawing/2014/main" id="{900D60D7-265F-FFB6-ABC2-86CD8A965A3E}"/>
              </a:ext>
            </a:extLst>
          </p:cNvPr>
          <p:cNvSpPr txBox="1"/>
          <p:nvPr/>
        </p:nvSpPr>
        <p:spPr>
          <a:xfrm>
            <a:off x="1149426" y="6340541"/>
            <a:ext cx="5251374" cy="584775"/>
          </a:xfrm>
          <a:prstGeom prst="rect">
            <a:avLst/>
          </a:prstGeom>
          <a:noFill/>
        </p:spPr>
        <p:txBody>
          <a:bodyPr wrap="none" rtlCol="1">
            <a:spAutoFit/>
          </a:bodyPr>
          <a:lstStyle/>
          <a:p>
            <a:r>
              <a:rPr lang="en-US" sz="3200" b="1" dirty="0"/>
              <a:t>_FINAL55555LAST_SOFI4</a:t>
            </a:r>
            <a:endParaRPr lang="he-IL" sz="3200" b="1" dirty="0"/>
          </a:p>
        </p:txBody>
      </p:sp>
      <p:pic>
        <p:nvPicPr>
          <p:cNvPr id="6" name="תמונה 5">
            <a:extLst>
              <a:ext uri="{FF2B5EF4-FFF2-40B4-BE49-F238E27FC236}">
                <a16:creationId xmlns:a16="http://schemas.microsoft.com/office/drawing/2014/main" id="{C285E449-6D36-74FE-E6D6-C09799CC8564}"/>
              </a:ext>
            </a:extLst>
          </p:cNvPr>
          <p:cNvPicPr>
            <a:picLocks noChangeAspect="1"/>
          </p:cNvPicPr>
          <p:nvPr/>
        </p:nvPicPr>
        <p:blipFill>
          <a:blip r:embed="rId3"/>
          <a:stretch>
            <a:fillRect/>
          </a:stretch>
        </p:blipFill>
        <p:spPr>
          <a:xfrm>
            <a:off x="1213597" y="1730999"/>
            <a:ext cx="5513665" cy="4609542"/>
          </a:xfrm>
          <a:prstGeom prst="rect">
            <a:avLst/>
          </a:prstGeom>
        </p:spPr>
      </p:pic>
      <p:pic>
        <p:nvPicPr>
          <p:cNvPr id="9" name="תמונה 8">
            <a:extLst>
              <a:ext uri="{FF2B5EF4-FFF2-40B4-BE49-F238E27FC236}">
                <a16:creationId xmlns:a16="http://schemas.microsoft.com/office/drawing/2014/main" id="{BA98FCF6-6554-3C01-82CE-C336D0CEF882}"/>
              </a:ext>
            </a:extLst>
          </p:cNvPr>
          <p:cNvPicPr>
            <a:picLocks noChangeAspect="1"/>
          </p:cNvPicPr>
          <p:nvPr/>
        </p:nvPicPr>
        <p:blipFill>
          <a:blip r:embed="rId4"/>
          <a:stretch>
            <a:fillRect/>
          </a:stretch>
        </p:blipFill>
        <p:spPr>
          <a:xfrm>
            <a:off x="6791433" y="2113842"/>
            <a:ext cx="4670148" cy="4218020"/>
          </a:xfrm>
          <a:prstGeom prst="rect">
            <a:avLst/>
          </a:prstGeom>
        </p:spPr>
      </p:pic>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4294967295"/>
          </p:nvPr>
        </p:nvSpPr>
        <p:spPr>
          <a:xfrm>
            <a:off x="4508805" y="1239061"/>
            <a:ext cx="5630862" cy="836612"/>
          </a:xfrm>
        </p:spPr>
        <p:txBody>
          <a:bodyPr>
            <a:normAutofit/>
          </a:bodyPr>
          <a:lstStyle/>
          <a:p>
            <a:pPr marL="36900" indent="0" algn="r">
              <a:buNone/>
            </a:pPr>
            <a:r>
              <a:rPr lang="he-IL" dirty="0"/>
              <a:t>כדי להגיע לחיזוי </a:t>
            </a:r>
            <a:r>
              <a:rPr lang="he-IL" dirty="0" err="1"/>
              <a:t>מדוייק</a:t>
            </a:r>
            <a:r>
              <a:rPr lang="he-IL" dirty="0"/>
              <a:t> ואמין ככול האפשר, בצענו קורלציה, מצאנו חריגים והסרנו אותם</a:t>
            </a:r>
            <a:endParaRPr lang="ru-RU" dirty="0"/>
          </a:p>
        </p:txBody>
      </p:sp>
    </p:spTree>
    <p:extLst>
      <p:ext uri="{BB962C8B-B14F-4D97-AF65-F5344CB8AC3E}">
        <p14:creationId xmlns:p14="http://schemas.microsoft.com/office/powerpoint/2010/main" val="17929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Text Placeholder 4">
            <a:extLst>
              <a:ext uri="{FF2B5EF4-FFF2-40B4-BE49-F238E27FC236}">
                <a16:creationId xmlns:a16="http://schemas.microsoft.com/office/drawing/2014/main" id="{FD2AD579-C4FA-DBFD-274F-B09A2E88DDD0}"/>
              </a:ext>
            </a:extLst>
          </p:cNvPr>
          <p:cNvSpPr txBox="1">
            <a:spLocks/>
          </p:cNvSpPr>
          <p:nvPr/>
        </p:nvSpPr>
        <p:spPr>
          <a:xfrm>
            <a:off x="3280569" y="804388"/>
            <a:ext cx="5630862" cy="40180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Font typeface="Wingdings 2" charset="2"/>
              <a:buNone/>
            </a:pPr>
            <a:r>
              <a:rPr lang="he-IL" dirty="0"/>
              <a:t>הנתונים שהכי משפיעים על הרייטינג:</a:t>
            </a:r>
            <a:endParaRPr lang="ru-RU" dirty="0"/>
          </a:p>
        </p:txBody>
      </p:sp>
      <p:pic>
        <p:nvPicPr>
          <p:cNvPr id="5" name="תמונה 4">
            <a:extLst>
              <a:ext uri="{FF2B5EF4-FFF2-40B4-BE49-F238E27FC236}">
                <a16:creationId xmlns:a16="http://schemas.microsoft.com/office/drawing/2014/main" id="{FEB9BABC-0751-3591-CB15-72BEC9A0CA46}"/>
              </a:ext>
            </a:extLst>
          </p:cNvPr>
          <p:cNvPicPr>
            <a:picLocks noChangeAspect="1"/>
          </p:cNvPicPr>
          <p:nvPr/>
        </p:nvPicPr>
        <p:blipFill>
          <a:blip r:embed="rId2"/>
          <a:stretch>
            <a:fillRect/>
          </a:stretch>
        </p:blipFill>
        <p:spPr>
          <a:xfrm>
            <a:off x="1343598" y="1241766"/>
            <a:ext cx="9547185" cy="5475117"/>
          </a:xfrm>
          <a:prstGeom prst="rect">
            <a:avLst/>
          </a:prstGeom>
        </p:spPr>
      </p:pic>
    </p:spTree>
    <p:extLst>
      <p:ext uri="{BB962C8B-B14F-4D97-AF65-F5344CB8AC3E}">
        <p14:creationId xmlns:p14="http://schemas.microsoft.com/office/powerpoint/2010/main" val="68250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t="1897" b="1897"/>
          <a:stretch/>
        </p:blip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he-IL" dirty="0"/>
              <a:t> הקדמה</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normAutofit/>
          </a:bodyPr>
          <a:lstStyle/>
          <a:p>
            <a:pPr algn="r"/>
            <a:r>
              <a:rPr lang="he-IL" dirty="0"/>
              <a:t>הצלחה של מסעדה-מאפיינים או איכות?</a:t>
            </a:r>
            <a:endParaRPr lang="en-US"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pPr algn="r"/>
            <a:r>
              <a:rPr lang="he-IL" sz="1600" dirty="0"/>
              <a:t>בעולם המסעדנות, חיזוי העתיד של הצלחת המסעדה יכול להיות מאתגר. ישנם מספר גורמים שמשפיעים על ההצלחה של מסעדה, וברוב הפעמים איכות המזון או השירות הם הפרמטרים הקובעים. אבל האם יש פרמטרים מסוימים כמו מיקום המסעדה, סוגה או כשרותה שיכולים להקנות יתרון על פני מסעדות אחרות ולשפר את הסיכויים להצלחה? נבדוק את זה ע"י שליפת הנתונים האלה של מסעדות בארץ יחד עם הדירוג שלהן ונקבע האם בעזרת הנתונים שאספנו, אפשר באמת לקבוע את הצלחתה של מסעדה.</a:t>
            </a:r>
            <a:endParaRPr lang="ru-RU" sz="1600" dirty="0"/>
          </a:p>
        </p:txBody>
      </p:sp>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Text Placeholder 4">
            <a:extLst>
              <a:ext uri="{FF2B5EF4-FFF2-40B4-BE49-F238E27FC236}">
                <a16:creationId xmlns:a16="http://schemas.microsoft.com/office/drawing/2014/main" id="{FD2AD579-C4FA-DBFD-274F-B09A2E88DDD0}"/>
              </a:ext>
            </a:extLst>
          </p:cNvPr>
          <p:cNvSpPr txBox="1">
            <a:spLocks/>
          </p:cNvSpPr>
          <p:nvPr/>
        </p:nvSpPr>
        <p:spPr>
          <a:xfrm>
            <a:off x="2745631" y="839964"/>
            <a:ext cx="5630862" cy="40180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Font typeface="Wingdings 2" charset="2"/>
              <a:buNone/>
            </a:pPr>
            <a:r>
              <a:rPr lang="he-IL" dirty="0"/>
              <a:t>הנתונים שהכי משפיעים על הרייטינג מול הרייטינג. </a:t>
            </a:r>
            <a:endParaRPr lang="ru-RU" dirty="0"/>
          </a:p>
        </p:txBody>
      </p:sp>
      <p:pic>
        <p:nvPicPr>
          <p:cNvPr id="11" name="תמונה 10">
            <a:extLst>
              <a:ext uri="{FF2B5EF4-FFF2-40B4-BE49-F238E27FC236}">
                <a16:creationId xmlns:a16="http://schemas.microsoft.com/office/drawing/2014/main" id="{9AFFBA84-0147-682D-7D63-25963A304E10}"/>
              </a:ext>
            </a:extLst>
          </p:cNvPr>
          <p:cNvPicPr>
            <a:picLocks noChangeAspect="1"/>
          </p:cNvPicPr>
          <p:nvPr/>
        </p:nvPicPr>
        <p:blipFill>
          <a:blip r:embed="rId2"/>
          <a:stretch>
            <a:fillRect/>
          </a:stretch>
        </p:blipFill>
        <p:spPr>
          <a:xfrm>
            <a:off x="2950013" y="1285307"/>
            <a:ext cx="5801337" cy="5361679"/>
          </a:xfrm>
          <a:prstGeom prst="rect">
            <a:avLst/>
          </a:prstGeom>
        </p:spPr>
      </p:pic>
    </p:spTree>
    <p:extLst>
      <p:ext uri="{BB962C8B-B14F-4D97-AF65-F5344CB8AC3E}">
        <p14:creationId xmlns:p14="http://schemas.microsoft.com/office/powerpoint/2010/main" val="392413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21</a:t>
            </a:fld>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 name="תמונה 4">
            <a:extLst>
              <a:ext uri="{FF2B5EF4-FFF2-40B4-BE49-F238E27FC236}">
                <a16:creationId xmlns:a16="http://schemas.microsoft.com/office/drawing/2014/main" id="{6AE5348E-2EF8-C319-0090-F4AC0B2DB713}"/>
              </a:ext>
            </a:extLst>
          </p:cNvPr>
          <p:cNvPicPr>
            <a:picLocks noChangeAspect="1"/>
          </p:cNvPicPr>
          <p:nvPr/>
        </p:nvPicPr>
        <p:blipFill>
          <a:blip r:embed="rId2"/>
          <a:stretch>
            <a:fillRect/>
          </a:stretch>
        </p:blipFill>
        <p:spPr>
          <a:xfrm>
            <a:off x="3211046" y="1179070"/>
            <a:ext cx="6133596" cy="5558782"/>
          </a:xfrm>
          <a:prstGeom prst="rect">
            <a:avLst/>
          </a:prstGeom>
        </p:spPr>
      </p:pic>
      <p:sp>
        <p:nvSpPr>
          <p:cNvPr id="8" name="Text Placeholder 4">
            <a:extLst>
              <a:ext uri="{FF2B5EF4-FFF2-40B4-BE49-F238E27FC236}">
                <a16:creationId xmlns:a16="http://schemas.microsoft.com/office/drawing/2014/main" id="{FD2AD579-C4FA-DBFD-274F-B09A2E88DDD0}"/>
              </a:ext>
            </a:extLst>
          </p:cNvPr>
          <p:cNvSpPr txBox="1">
            <a:spLocks/>
          </p:cNvSpPr>
          <p:nvPr/>
        </p:nvSpPr>
        <p:spPr>
          <a:xfrm>
            <a:off x="2745631" y="839963"/>
            <a:ext cx="7087038" cy="560573"/>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he-IL" b="1" dirty="0"/>
              <a:t>הצגה על ידי רגרסיה ליניארית של הנתונים. ניתן לראות ריחוק מוחלט מהגרף</a:t>
            </a:r>
            <a:endParaRPr lang="ru-RU" b="1" dirty="0"/>
          </a:p>
        </p:txBody>
      </p:sp>
    </p:spTree>
    <p:extLst>
      <p:ext uri="{BB962C8B-B14F-4D97-AF65-F5344CB8AC3E}">
        <p14:creationId xmlns:p14="http://schemas.microsoft.com/office/powerpoint/2010/main" val="332314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22</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436882" y="120148"/>
            <a:ext cx="4395787" cy="676275"/>
          </a:xfrm>
        </p:spPr>
        <p:txBody>
          <a:bodyPr>
            <a:normAutofit fontScale="90000"/>
          </a:bodyPr>
          <a:lstStyle/>
          <a:p>
            <a:r>
              <a:rPr lang="he-IL" dirty="0"/>
              <a:t>תוצאות </a:t>
            </a:r>
            <a:r>
              <a:rPr lang="he-IL" dirty="0" err="1"/>
              <a:t>הלמידת</a:t>
            </a:r>
            <a:r>
              <a:rPr lang="he-IL" dirty="0"/>
              <a:t> מכונה</a:t>
            </a:r>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Text Placeholder 4">
            <a:extLst>
              <a:ext uri="{FF2B5EF4-FFF2-40B4-BE49-F238E27FC236}">
                <a16:creationId xmlns:a16="http://schemas.microsoft.com/office/drawing/2014/main" id="{FD2AD579-C4FA-DBFD-274F-B09A2E88DDD0}"/>
              </a:ext>
            </a:extLst>
          </p:cNvPr>
          <p:cNvSpPr txBox="1">
            <a:spLocks/>
          </p:cNvSpPr>
          <p:nvPr/>
        </p:nvSpPr>
        <p:spPr>
          <a:xfrm>
            <a:off x="2745631" y="839963"/>
            <a:ext cx="7087038" cy="560573"/>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he-IL" b="1" dirty="0"/>
              <a:t>למרות הממצאים, בכל זאת ניסינו להריץ מספר אפשרויות גדול, ומספר אלגוריתמים של למידת מכונה.</a:t>
            </a:r>
            <a:endParaRPr lang="ru-RU" b="1" dirty="0"/>
          </a:p>
        </p:txBody>
      </p:sp>
      <p:pic>
        <p:nvPicPr>
          <p:cNvPr id="6" name="תמונה 5">
            <a:extLst>
              <a:ext uri="{FF2B5EF4-FFF2-40B4-BE49-F238E27FC236}">
                <a16:creationId xmlns:a16="http://schemas.microsoft.com/office/drawing/2014/main" id="{55D939C6-91C9-3B69-8E6F-AC69AD0F32A2}"/>
              </a:ext>
            </a:extLst>
          </p:cNvPr>
          <p:cNvPicPr>
            <a:picLocks noChangeAspect="1"/>
          </p:cNvPicPr>
          <p:nvPr/>
        </p:nvPicPr>
        <p:blipFill>
          <a:blip r:embed="rId2"/>
          <a:stretch>
            <a:fillRect/>
          </a:stretch>
        </p:blipFill>
        <p:spPr>
          <a:xfrm>
            <a:off x="162046" y="1651937"/>
            <a:ext cx="7952711" cy="4731622"/>
          </a:xfrm>
          <a:prstGeom prst="rect">
            <a:avLst/>
          </a:prstGeom>
        </p:spPr>
      </p:pic>
      <p:pic>
        <p:nvPicPr>
          <p:cNvPr id="9" name="תמונה 8">
            <a:extLst>
              <a:ext uri="{FF2B5EF4-FFF2-40B4-BE49-F238E27FC236}">
                <a16:creationId xmlns:a16="http://schemas.microsoft.com/office/drawing/2014/main" id="{1AD5041E-4E36-0ED4-7A02-69ABEAC77882}"/>
              </a:ext>
            </a:extLst>
          </p:cNvPr>
          <p:cNvPicPr>
            <a:picLocks noChangeAspect="1"/>
          </p:cNvPicPr>
          <p:nvPr/>
        </p:nvPicPr>
        <p:blipFill>
          <a:blip r:embed="rId3"/>
          <a:stretch>
            <a:fillRect/>
          </a:stretch>
        </p:blipFill>
        <p:spPr>
          <a:xfrm>
            <a:off x="5005689" y="3910663"/>
            <a:ext cx="6648450" cy="1600200"/>
          </a:xfrm>
          <a:prstGeom prst="rect">
            <a:avLst/>
          </a:prstGeom>
          <a:ln>
            <a:solidFill>
              <a:srgbClr val="00EC8D"/>
            </a:solidFill>
          </a:ln>
        </p:spPr>
      </p:pic>
      <p:sp>
        <p:nvSpPr>
          <p:cNvPr id="10" name="תיבת טקסט 9">
            <a:extLst>
              <a:ext uri="{FF2B5EF4-FFF2-40B4-BE49-F238E27FC236}">
                <a16:creationId xmlns:a16="http://schemas.microsoft.com/office/drawing/2014/main" id="{5718DE1A-7AFB-4E4E-1369-E1CFD2B7920E}"/>
              </a:ext>
            </a:extLst>
          </p:cNvPr>
          <p:cNvSpPr txBox="1"/>
          <p:nvPr/>
        </p:nvSpPr>
        <p:spPr>
          <a:xfrm>
            <a:off x="9048732" y="2491030"/>
            <a:ext cx="1765227" cy="523220"/>
          </a:xfrm>
          <a:prstGeom prst="rect">
            <a:avLst/>
          </a:prstGeom>
          <a:noFill/>
        </p:spPr>
        <p:txBody>
          <a:bodyPr wrap="none" rtlCol="1">
            <a:spAutoFit/>
          </a:bodyPr>
          <a:lstStyle/>
          <a:p>
            <a:r>
              <a:rPr lang="he-IL" sz="2800" dirty="0"/>
              <a:t>עץ החלטה:</a:t>
            </a:r>
          </a:p>
        </p:txBody>
      </p:sp>
    </p:spTree>
    <p:extLst>
      <p:ext uri="{BB962C8B-B14F-4D97-AF65-F5344CB8AC3E}">
        <p14:creationId xmlns:p14="http://schemas.microsoft.com/office/powerpoint/2010/main" val="2196599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23</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436882" y="120148"/>
            <a:ext cx="4395787" cy="676275"/>
          </a:xfrm>
        </p:spPr>
        <p:txBody>
          <a:bodyPr>
            <a:normAutofit fontScale="90000"/>
          </a:bodyPr>
          <a:lstStyle/>
          <a:p>
            <a:r>
              <a:rPr lang="he-IL" dirty="0"/>
              <a:t>תוצאות </a:t>
            </a:r>
            <a:r>
              <a:rPr lang="he-IL" dirty="0" err="1"/>
              <a:t>הלמידת</a:t>
            </a:r>
            <a:r>
              <a:rPr lang="he-IL" dirty="0"/>
              <a:t> מכונה</a:t>
            </a:r>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תיבת טקסט 9">
            <a:extLst>
              <a:ext uri="{FF2B5EF4-FFF2-40B4-BE49-F238E27FC236}">
                <a16:creationId xmlns:a16="http://schemas.microsoft.com/office/drawing/2014/main" id="{5718DE1A-7AFB-4E4E-1369-E1CFD2B7920E}"/>
              </a:ext>
            </a:extLst>
          </p:cNvPr>
          <p:cNvSpPr txBox="1"/>
          <p:nvPr/>
        </p:nvSpPr>
        <p:spPr>
          <a:xfrm>
            <a:off x="9048732" y="2491030"/>
            <a:ext cx="1045479" cy="523220"/>
          </a:xfrm>
          <a:prstGeom prst="rect">
            <a:avLst/>
          </a:prstGeom>
          <a:noFill/>
        </p:spPr>
        <p:txBody>
          <a:bodyPr wrap="none" rtlCol="1">
            <a:spAutoFit/>
          </a:bodyPr>
          <a:lstStyle/>
          <a:p>
            <a:r>
              <a:rPr lang="en-US" sz="2800" dirty="0"/>
              <a:t>KNN</a:t>
            </a:r>
            <a:endParaRPr lang="he-IL" sz="2800" dirty="0"/>
          </a:p>
        </p:txBody>
      </p:sp>
      <p:pic>
        <p:nvPicPr>
          <p:cNvPr id="5" name="תמונה 4">
            <a:extLst>
              <a:ext uri="{FF2B5EF4-FFF2-40B4-BE49-F238E27FC236}">
                <a16:creationId xmlns:a16="http://schemas.microsoft.com/office/drawing/2014/main" id="{598BC48D-F773-C3B3-E369-5665EE98DB0D}"/>
              </a:ext>
            </a:extLst>
          </p:cNvPr>
          <p:cNvPicPr>
            <a:picLocks noChangeAspect="1"/>
          </p:cNvPicPr>
          <p:nvPr/>
        </p:nvPicPr>
        <p:blipFill>
          <a:blip r:embed="rId2"/>
          <a:stretch>
            <a:fillRect/>
          </a:stretch>
        </p:blipFill>
        <p:spPr>
          <a:xfrm>
            <a:off x="1748106" y="1145488"/>
            <a:ext cx="7210700" cy="5372143"/>
          </a:xfrm>
          <a:prstGeom prst="rect">
            <a:avLst/>
          </a:prstGeom>
        </p:spPr>
      </p:pic>
    </p:spTree>
    <p:extLst>
      <p:ext uri="{BB962C8B-B14F-4D97-AF65-F5344CB8AC3E}">
        <p14:creationId xmlns:p14="http://schemas.microsoft.com/office/powerpoint/2010/main" val="1876641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436882" y="120148"/>
            <a:ext cx="4395787" cy="676275"/>
          </a:xfrm>
        </p:spPr>
        <p:txBody>
          <a:bodyPr>
            <a:normAutofit fontScale="90000"/>
          </a:bodyPr>
          <a:lstStyle/>
          <a:p>
            <a:r>
              <a:rPr lang="he-IL" dirty="0"/>
              <a:t>תוצאות </a:t>
            </a:r>
            <a:r>
              <a:rPr lang="he-IL" dirty="0" err="1"/>
              <a:t>הלמידת</a:t>
            </a:r>
            <a:r>
              <a:rPr lang="he-IL" dirty="0"/>
              <a:t> מכונה</a:t>
            </a:r>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תיבת טקסט 9">
            <a:extLst>
              <a:ext uri="{FF2B5EF4-FFF2-40B4-BE49-F238E27FC236}">
                <a16:creationId xmlns:a16="http://schemas.microsoft.com/office/drawing/2014/main" id="{5718DE1A-7AFB-4E4E-1369-E1CFD2B7920E}"/>
              </a:ext>
            </a:extLst>
          </p:cNvPr>
          <p:cNvSpPr txBox="1"/>
          <p:nvPr/>
        </p:nvSpPr>
        <p:spPr>
          <a:xfrm>
            <a:off x="9832669" y="2363708"/>
            <a:ext cx="891591" cy="523220"/>
          </a:xfrm>
          <a:prstGeom prst="rect">
            <a:avLst/>
          </a:prstGeom>
          <a:noFill/>
        </p:spPr>
        <p:txBody>
          <a:bodyPr wrap="none" rtlCol="1">
            <a:spAutoFit/>
          </a:bodyPr>
          <a:lstStyle/>
          <a:p>
            <a:r>
              <a:rPr lang="en-US" sz="2800" dirty="0"/>
              <a:t>SVR</a:t>
            </a:r>
            <a:endParaRPr lang="he-IL" sz="2800" dirty="0"/>
          </a:p>
        </p:txBody>
      </p:sp>
      <p:pic>
        <p:nvPicPr>
          <p:cNvPr id="6" name="תמונה 5">
            <a:extLst>
              <a:ext uri="{FF2B5EF4-FFF2-40B4-BE49-F238E27FC236}">
                <a16:creationId xmlns:a16="http://schemas.microsoft.com/office/drawing/2014/main" id="{9AA496E8-D9DE-770E-D069-0E0B6C11F425}"/>
              </a:ext>
            </a:extLst>
          </p:cNvPr>
          <p:cNvPicPr>
            <a:picLocks noChangeAspect="1"/>
          </p:cNvPicPr>
          <p:nvPr/>
        </p:nvPicPr>
        <p:blipFill>
          <a:blip r:embed="rId2"/>
          <a:stretch>
            <a:fillRect/>
          </a:stretch>
        </p:blipFill>
        <p:spPr>
          <a:xfrm>
            <a:off x="219919" y="1908979"/>
            <a:ext cx="8828813" cy="4591050"/>
          </a:xfrm>
          <a:prstGeom prst="rect">
            <a:avLst/>
          </a:prstGeom>
        </p:spPr>
      </p:pic>
    </p:spTree>
    <p:extLst>
      <p:ext uri="{BB962C8B-B14F-4D97-AF65-F5344CB8AC3E}">
        <p14:creationId xmlns:p14="http://schemas.microsoft.com/office/powerpoint/2010/main" val="414204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25</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436882" y="120148"/>
            <a:ext cx="4395787" cy="676275"/>
          </a:xfrm>
        </p:spPr>
        <p:txBody>
          <a:bodyPr>
            <a:normAutofit fontScale="90000"/>
          </a:bodyPr>
          <a:lstStyle/>
          <a:p>
            <a:r>
              <a:rPr lang="he-IL" dirty="0"/>
              <a:t>תוצאות </a:t>
            </a:r>
            <a:r>
              <a:rPr lang="he-IL" dirty="0" err="1"/>
              <a:t>הלמידת</a:t>
            </a:r>
            <a:r>
              <a:rPr lang="he-IL" dirty="0"/>
              <a:t> מכונה</a:t>
            </a:r>
            <a:endParaRPr lang="ru-RU" dirty="0"/>
          </a:p>
        </p:txBody>
      </p:sp>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 name="תמונה 4">
            <a:extLst>
              <a:ext uri="{FF2B5EF4-FFF2-40B4-BE49-F238E27FC236}">
                <a16:creationId xmlns:a16="http://schemas.microsoft.com/office/drawing/2014/main" id="{366DC9BD-1E70-5802-7A5C-82972F93FE80}"/>
              </a:ext>
            </a:extLst>
          </p:cNvPr>
          <p:cNvPicPr>
            <a:picLocks noChangeAspect="1"/>
          </p:cNvPicPr>
          <p:nvPr/>
        </p:nvPicPr>
        <p:blipFill>
          <a:blip r:embed="rId2"/>
          <a:stretch>
            <a:fillRect/>
          </a:stretch>
        </p:blipFill>
        <p:spPr>
          <a:xfrm>
            <a:off x="185977" y="1120514"/>
            <a:ext cx="9373009" cy="5451977"/>
          </a:xfrm>
          <a:prstGeom prst="rect">
            <a:avLst/>
          </a:prstGeom>
        </p:spPr>
      </p:pic>
      <p:sp>
        <p:nvSpPr>
          <p:cNvPr id="10" name="תיבת טקסט 9">
            <a:extLst>
              <a:ext uri="{FF2B5EF4-FFF2-40B4-BE49-F238E27FC236}">
                <a16:creationId xmlns:a16="http://schemas.microsoft.com/office/drawing/2014/main" id="{5718DE1A-7AFB-4E4E-1369-E1CFD2B7920E}"/>
              </a:ext>
            </a:extLst>
          </p:cNvPr>
          <p:cNvSpPr txBox="1"/>
          <p:nvPr/>
        </p:nvSpPr>
        <p:spPr>
          <a:xfrm>
            <a:off x="6747057" y="1120514"/>
            <a:ext cx="2476960" cy="954107"/>
          </a:xfrm>
          <a:prstGeom prst="rect">
            <a:avLst/>
          </a:prstGeom>
          <a:noFill/>
        </p:spPr>
        <p:txBody>
          <a:bodyPr wrap="none" rtlCol="1">
            <a:spAutoFit/>
          </a:bodyPr>
          <a:lstStyle/>
          <a:p>
            <a:r>
              <a:rPr lang="he-IL" sz="2800" dirty="0"/>
              <a:t>רגרסיה ליניארית</a:t>
            </a:r>
          </a:p>
          <a:p>
            <a:r>
              <a:rPr lang="he-IL" sz="2800" dirty="0"/>
              <a:t>ולוגיסטית</a:t>
            </a:r>
          </a:p>
        </p:txBody>
      </p:sp>
      <p:pic>
        <p:nvPicPr>
          <p:cNvPr id="8" name="תמונה 7">
            <a:extLst>
              <a:ext uri="{FF2B5EF4-FFF2-40B4-BE49-F238E27FC236}">
                <a16:creationId xmlns:a16="http://schemas.microsoft.com/office/drawing/2014/main" id="{EFBB5A2F-D966-0A69-DD22-E1D64B0FB422}"/>
              </a:ext>
            </a:extLst>
          </p:cNvPr>
          <p:cNvPicPr>
            <a:picLocks noChangeAspect="1"/>
          </p:cNvPicPr>
          <p:nvPr/>
        </p:nvPicPr>
        <p:blipFill rotWithShape="1">
          <a:blip r:embed="rId3"/>
          <a:srcRect t="28041"/>
          <a:stretch/>
        </p:blipFill>
        <p:spPr>
          <a:xfrm>
            <a:off x="6590555" y="4687627"/>
            <a:ext cx="3771900" cy="1884864"/>
          </a:xfrm>
          <a:prstGeom prst="rect">
            <a:avLst/>
          </a:prstGeom>
          <a:ln>
            <a:solidFill>
              <a:srgbClr val="00EC8D"/>
            </a:solidFill>
          </a:ln>
        </p:spPr>
      </p:pic>
    </p:spTree>
    <p:extLst>
      <p:ext uri="{BB962C8B-B14F-4D97-AF65-F5344CB8AC3E}">
        <p14:creationId xmlns:p14="http://schemas.microsoft.com/office/powerpoint/2010/main" val="1596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a:xfrm>
            <a:off x="912412" y="98301"/>
            <a:ext cx="9440034" cy="1088336"/>
          </a:xfrm>
        </p:spPr>
        <p:txBody>
          <a:bodyPr vert="horz" lIns="91440" tIns="45720" rIns="91440" bIns="45720" rtlCol="0" anchor="b">
            <a:normAutofit/>
          </a:bodyPr>
          <a:lstStyle/>
          <a:p>
            <a:pPr algn="ctr"/>
            <a:r>
              <a:rPr lang="he-IL" sz="4800" dirty="0">
                <a:solidFill>
                  <a:schemeClr val="tx2"/>
                </a:solidFill>
              </a:rPr>
              <a:t>קישורים</a:t>
            </a:r>
            <a:endParaRPr lang="en-US" sz="4800" dirty="0">
              <a:solidFill>
                <a:schemeClr val="tx2"/>
              </a:solidFill>
            </a:endParaRPr>
          </a:p>
        </p:txBody>
      </p:sp>
      <p:pic>
        <p:nvPicPr>
          <p:cNvPr id="17" name="Picture 16">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D495E168-DA5E-4888-8D8A-92B118324C14}" type="slidenum">
              <a:rPr lang="en-US" smtClean="0"/>
              <a:pPr defTabSz="914400">
                <a:spcAft>
                  <a:spcPts val="600"/>
                </a:spcAft>
              </a:pPr>
              <a:t>3</a:t>
            </a:fld>
            <a:endParaRPr lang="en-US"/>
          </a:p>
        </p:txBody>
      </p:sp>
      <p:pic>
        <p:nvPicPr>
          <p:cNvPr id="14" name="מציין מיקום של תמונה 13" descr="תמונה שמכילה צמח, דשא, פרג, בחוץ&#10;&#10;התיאור נוצר באופן אוטומטי">
            <a:extLst>
              <a:ext uri="{FF2B5EF4-FFF2-40B4-BE49-F238E27FC236}">
                <a16:creationId xmlns:a16="http://schemas.microsoft.com/office/drawing/2014/main" id="{CE415F1B-4B78-C2D1-49B6-29517D3CFE5E}"/>
              </a:ext>
            </a:extLst>
          </p:cNvPr>
          <p:cNvPicPr>
            <a:picLocks noGrp="1" noChangeAspect="1"/>
          </p:cNvPicPr>
          <p:nvPr>
            <p:ph type="pic" sz="quarter" idx="13"/>
          </p:nvPr>
        </p:nvPicPr>
        <p:blipFill>
          <a:blip r:embed="rId4"/>
          <a:srcRect t="7346" b="7346"/>
          <a:stretch>
            <a:fillRect/>
          </a:stretch>
        </p:blipFill>
        <p:spPr/>
      </p:pic>
      <p:sp>
        <p:nvSpPr>
          <p:cNvPr id="15" name="Title 3">
            <a:extLst>
              <a:ext uri="{FF2B5EF4-FFF2-40B4-BE49-F238E27FC236}">
                <a16:creationId xmlns:a16="http://schemas.microsoft.com/office/drawing/2014/main" id="{29ADAE0F-2FD1-1C1B-B413-95EDDCC88C23}"/>
              </a:ext>
            </a:extLst>
          </p:cNvPr>
          <p:cNvSpPr txBox="1">
            <a:spLocks/>
          </p:cNvSpPr>
          <p:nvPr/>
        </p:nvSpPr>
        <p:spPr>
          <a:xfrm>
            <a:off x="5403348" y="1466658"/>
            <a:ext cx="9440034" cy="1088336"/>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ln>
                  <a:solidFill>
                    <a:schemeClr val="bg1">
                      <a:lumMod val="75000"/>
                      <a:lumOff val="25000"/>
                      <a:alpha val="10000"/>
                    </a:schemeClr>
                  </a:solidFill>
                </a:ln>
                <a:gradFill>
                  <a:gsLst>
                    <a:gs pos="0">
                      <a:schemeClr val="accent1"/>
                    </a:gs>
                    <a:gs pos="100000">
                      <a:schemeClr val="accent3"/>
                    </a:gs>
                  </a:gsLst>
                  <a:lin ang="0" scaled="1"/>
                </a:gra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tx2"/>
                </a:solidFill>
              </a:rPr>
              <a:t>EASY</a:t>
            </a:r>
          </a:p>
        </p:txBody>
      </p:sp>
      <p:sp>
        <p:nvSpPr>
          <p:cNvPr id="16" name="Title 3">
            <a:extLst>
              <a:ext uri="{FF2B5EF4-FFF2-40B4-BE49-F238E27FC236}">
                <a16:creationId xmlns:a16="http://schemas.microsoft.com/office/drawing/2014/main" id="{FE668FE3-B600-C3D2-FFEC-66175CCB6A56}"/>
              </a:ext>
            </a:extLst>
          </p:cNvPr>
          <p:cNvSpPr txBox="1">
            <a:spLocks/>
          </p:cNvSpPr>
          <p:nvPr/>
        </p:nvSpPr>
        <p:spPr>
          <a:xfrm>
            <a:off x="3531661" y="4338056"/>
            <a:ext cx="9440034" cy="1088336"/>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l" defTabSz="457200" rtl="0" eaLnBrk="1" latinLnBrk="0" hangingPunct="1">
              <a:spcBef>
                <a:spcPct val="0"/>
              </a:spcBef>
              <a:buNone/>
              <a:defRPr sz="4000" b="1" kern="1200">
                <a:ln>
                  <a:solidFill>
                    <a:schemeClr val="bg1">
                      <a:lumMod val="75000"/>
                      <a:lumOff val="25000"/>
                      <a:alpha val="10000"/>
                    </a:schemeClr>
                  </a:solidFill>
                </a:ln>
                <a:gradFill>
                  <a:gsLst>
                    <a:gs pos="0">
                      <a:schemeClr val="accent1"/>
                    </a:gs>
                    <a:gs pos="100000">
                      <a:schemeClr val="accent3"/>
                    </a:gs>
                  </a:gsLst>
                  <a:lin ang="0" scaled="1"/>
                </a:gra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tx2"/>
                </a:solidFill>
              </a:rPr>
              <a:t>https://easy.co.il/</a:t>
            </a:r>
          </a:p>
        </p:txBody>
      </p:sp>
    </p:spTree>
    <p:extLst>
      <p:ext uri="{BB962C8B-B14F-4D97-AF65-F5344CB8AC3E}">
        <p14:creationId xmlns:p14="http://schemas.microsoft.com/office/powerpoint/2010/main" val="22872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3232311" y="-194024"/>
            <a:ext cx="3932238" cy="800100"/>
          </a:xfrm>
        </p:spPr>
        <p:txBody>
          <a:bodyPr>
            <a:normAutofit/>
          </a:bodyPr>
          <a:lstStyle/>
          <a:p>
            <a:r>
              <a:rPr lang="he-IL" dirty="0"/>
              <a:t>איסוף המידע</a:t>
            </a:r>
            <a:endParaRPr lang="ru-RU" dirty="0"/>
          </a:p>
        </p:txBody>
      </p:sp>
      <p:pic>
        <p:nvPicPr>
          <p:cNvPr id="4" name="תמונה 3">
            <a:extLst>
              <a:ext uri="{FF2B5EF4-FFF2-40B4-BE49-F238E27FC236}">
                <a16:creationId xmlns:a16="http://schemas.microsoft.com/office/drawing/2014/main" id="{6B3C8B22-C213-5462-064D-ED82516A0599}"/>
              </a:ext>
            </a:extLst>
          </p:cNvPr>
          <p:cNvPicPr>
            <a:picLocks noChangeAspect="1"/>
          </p:cNvPicPr>
          <p:nvPr/>
        </p:nvPicPr>
        <p:blipFill>
          <a:blip r:embed="rId2"/>
          <a:stretch>
            <a:fillRect/>
          </a:stretch>
        </p:blipFill>
        <p:spPr>
          <a:xfrm>
            <a:off x="233092" y="595916"/>
            <a:ext cx="9930677" cy="6100159"/>
          </a:xfrm>
          <a:prstGeom prst="rect">
            <a:avLst/>
          </a:prstGeom>
        </p:spPr>
      </p:pic>
      <p:pic>
        <p:nvPicPr>
          <p:cNvPr id="13" name="תמונה 12">
            <a:extLst>
              <a:ext uri="{FF2B5EF4-FFF2-40B4-BE49-F238E27FC236}">
                <a16:creationId xmlns:a16="http://schemas.microsoft.com/office/drawing/2014/main" id="{C6F5D970-BA07-78DE-847C-2E5F108B3C06}"/>
              </a:ext>
            </a:extLst>
          </p:cNvPr>
          <p:cNvPicPr>
            <a:picLocks noChangeAspect="1"/>
          </p:cNvPicPr>
          <p:nvPr/>
        </p:nvPicPr>
        <p:blipFill>
          <a:blip r:embed="rId3"/>
          <a:stretch>
            <a:fillRect/>
          </a:stretch>
        </p:blipFill>
        <p:spPr>
          <a:xfrm rot="309554">
            <a:off x="9768655" y="-108847"/>
            <a:ext cx="2255260" cy="2272948"/>
          </a:xfrm>
          <a:prstGeom prst="rect">
            <a:avLst/>
          </a:prstGeom>
        </p:spPr>
      </p:pic>
      <p:sp>
        <p:nvSpPr>
          <p:cNvPr id="6" name="מלבן 5">
            <a:extLst>
              <a:ext uri="{FF2B5EF4-FFF2-40B4-BE49-F238E27FC236}">
                <a16:creationId xmlns:a16="http://schemas.microsoft.com/office/drawing/2014/main" id="{DD9BE1A9-F93E-365A-31F0-E6E6EBBA389A}"/>
              </a:ext>
            </a:extLst>
          </p:cNvPr>
          <p:cNvSpPr/>
          <p:nvPr/>
        </p:nvSpPr>
        <p:spPr>
          <a:xfrm>
            <a:off x="8712200" y="1442720"/>
            <a:ext cx="660400" cy="284480"/>
          </a:xfrm>
          <a:prstGeom prst="rect">
            <a:avLst/>
          </a:prstGeom>
          <a:noFill/>
          <a:ln w="28575">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E6BC0B63-3E79-12F8-2BA2-A84528CE128E}"/>
              </a:ext>
            </a:extLst>
          </p:cNvPr>
          <p:cNvSpPr/>
          <p:nvPr/>
        </p:nvSpPr>
        <p:spPr>
          <a:xfrm>
            <a:off x="7975599" y="1762760"/>
            <a:ext cx="348301" cy="137160"/>
          </a:xfrm>
          <a:prstGeom prst="rect">
            <a:avLst/>
          </a:prstGeom>
          <a:noFill/>
          <a:ln w="28575">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38192CB0-3652-6584-B4A7-C66DE4808FC0}"/>
              </a:ext>
            </a:extLst>
          </p:cNvPr>
          <p:cNvSpPr/>
          <p:nvPr/>
        </p:nvSpPr>
        <p:spPr>
          <a:xfrm>
            <a:off x="7975599" y="1960880"/>
            <a:ext cx="1315721" cy="177800"/>
          </a:xfrm>
          <a:prstGeom prst="rect">
            <a:avLst/>
          </a:prstGeom>
          <a:noFill/>
          <a:ln w="28575">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FDFFC8E5-DEF6-5AA6-3C3B-010D8E61B1E9}"/>
              </a:ext>
            </a:extLst>
          </p:cNvPr>
          <p:cNvSpPr/>
          <p:nvPr/>
        </p:nvSpPr>
        <p:spPr>
          <a:xfrm>
            <a:off x="2889504" y="4834128"/>
            <a:ext cx="579120" cy="256032"/>
          </a:xfrm>
          <a:prstGeom prst="rect">
            <a:avLst/>
          </a:prstGeom>
          <a:noFill/>
          <a:ln w="38100">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11" name="מלבן 10">
            <a:extLst>
              <a:ext uri="{FF2B5EF4-FFF2-40B4-BE49-F238E27FC236}">
                <a16:creationId xmlns:a16="http://schemas.microsoft.com/office/drawing/2014/main" id="{22433185-81A1-8A5B-53D0-9A2C4D6564C3}"/>
              </a:ext>
            </a:extLst>
          </p:cNvPr>
          <p:cNvSpPr/>
          <p:nvPr/>
        </p:nvSpPr>
        <p:spPr>
          <a:xfrm>
            <a:off x="8272272" y="2338526"/>
            <a:ext cx="262128" cy="246178"/>
          </a:xfrm>
          <a:prstGeom prst="rect">
            <a:avLst/>
          </a:prstGeom>
          <a:noFill/>
          <a:ln w="38100">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4886B520-255F-B3B1-4470-144605F71DBD}"/>
              </a:ext>
            </a:extLst>
          </p:cNvPr>
          <p:cNvSpPr/>
          <p:nvPr/>
        </p:nvSpPr>
        <p:spPr>
          <a:xfrm>
            <a:off x="3794760" y="4236720"/>
            <a:ext cx="6182360" cy="853440"/>
          </a:xfrm>
          <a:prstGeom prst="rect">
            <a:avLst/>
          </a:prstGeom>
          <a:noFill/>
          <a:ln w="38100">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6A136EEB-F698-14A0-1194-5AC61ACD4CCE}"/>
              </a:ext>
            </a:extLst>
          </p:cNvPr>
          <p:cNvSpPr txBox="1"/>
          <p:nvPr/>
        </p:nvSpPr>
        <p:spPr>
          <a:xfrm>
            <a:off x="7435692" y="1389558"/>
            <a:ext cx="1337226" cy="369332"/>
          </a:xfrm>
          <a:prstGeom prst="rect">
            <a:avLst/>
          </a:prstGeom>
          <a:noFill/>
        </p:spPr>
        <p:txBody>
          <a:bodyPr wrap="none" rtlCol="1">
            <a:spAutoFit/>
          </a:bodyPr>
          <a:lstStyle/>
          <a:p>
            <a:r>
              <a:rPr lang="he-IL" dirty="0">
                <a:solidFill>
                  <a:schemeClr val="bg1"/>
                </a:solidFill>
              </a:rPr>
              <a:t>שם המסעדה</a:t>
            </a:r>
          </a:p>
        </p:txBody>
      </p:sp>
      <p:sp>
        <p:nvSpPr>
          <p:cNvPr id="17" name="תיבת טקסט 16">
            <a:extLst>
              <a:ext uri="{FF2B5EF4-FFF2-40B4-BE49-F238E27FC236}">
                <a16:creationId xmlns:a16="http://schemas.microsoft.com/office/drawing/2014/main" id="{54F3E530-1F7F-EF56-9900-05DC99720D07}"/>
              </a:ext>
            </a:extLst>
          </p:cNvPr>
          <p:cNvSpPr txBox="1"/>
          <p:nvPr/>
        </p:nvSpPr>
        <p:spPr>
          <a:xfrm>
            <a:off x="6625549" y="1631612"/>
            <a:ext cx="1350050" cy="369332"/>
          </a:xfrm>
          <a:prstGeom prst="rect">
            <a:avLst/>
          </a:prstGeom>
          <a:noFill/>
        </p:spPr>
        <p:txBody>
          <a:bodyPr wrap="none" rtlCol="1">
            <a:spAutoFit/>
          </a:bodyPr>
          <a:lstStyle/>
          <a:p>
            <a:r>
              <a:rPr lang="he-IL" dirty="0">
                <a:solidFill>
                  <a:schemeClr val="bg1"/>
                </a:solidFill>
              </a:rPr>
              <a:t>מידת היוקרה</a:t>
            </a:r>
          </a:p>
        </p:txBody>
      </p:sp>
      <p:sp>
        <p:nvSpPr>
          <p:cNvPr id="18" name="תיבת טקסט 17">
            <a:extLst>
              <a:ext uri="{FF2B5EF4-FFF2-40B4-BE49-F238E27FC236}">
                <a16:creationId xmlns:a16="http://schemas.microsoft.com/office/drawing/2014/main" id="{68449D57-903B-35DF-938C-650649139E1B}"/>
              </a:ext>
            </a:extLst>
          </p:cNvPr>
          <p:cNvSpPr txBox="1"/>
          <p:nvPr/>
        </p:nvSpPr>
        <p:spPr>
          <a:xfrm>
            <a:off x="7193121" y="1858704"/>
            <a:ext cx="771365" cy="369332"/>
          </a:xfrm>
          <a:prstGeom prst="rect">
            <a:avLst/>
          </a:prstGeom>
          <a:noFill/>
        </p:spPr>
        <p:txBody>
          <a:bodyPr wrap="none" rtlCol="1">
            <a:spAutoFit/>
          </a:bodyPr>
          <a:lstStyle/>
          <a:p>
            <a:r>
              <a:rPr lang="he-IL" dirty="0">
                <a:solidFill>
                  <a:schemeClr val="bg1"/>
                </a:solidFill>
              </a:rPr>
              <a:t>כתובת</a:t>
            </a:r>
          </a:p>
        </p:txBody>
      </p:sp>
      <p:sp>
        <p:nvSpPr>
          <p:cNvPr id="20" name="תיבת טקסט 19">
            <a:extLst>
              <a:ext uri="{FF2B5EF4-FFF2-40B4-BE49-F238E27FC236}">
                <a16:creationId xmlns:a16="http://schemas.microsoft.com/office/drawing/2014/main" id="{2D2968D0-D2B1-70ED-900B-E7825D220B40}"/>
              </a:ext>
            </a:extLst>
          </p:cNvPr>
          <p:cNvSpPr txBox="1"/>
          <p:nvPr/>
        </p:nvSpPr>
        <p:spPr>
          <a:xfrm>
            <a:off x="4547771" y="5050096"/>
            <a:ext cx="736099" cy="369332"/>
          </a:xfrm>
          <a:prstGeom prst="rect">
            <a:avLst/>
          </a:prstGeom>
          <a:noFill/>
        </p:spPr>
        <p:txBody>
          <a:bodyPr wrap="none" rtlCol="1">
            <a:spAutoFit/>
          </a:bodyPr>
          <a:lstStyle/>
          <a:p>
            <a:r>
              <a:rPr lang="he-IL" dirty="0">
                <a:solidFill>
                  <a:schemeClr val="bg1"/>
                </a:solidFill>
              </a:rPr>
              <a:t>תיוגים</a:t>
            </a:r>
          </a:p>
        </p:txBody>
      </p:sp>
    </p:spTree>
    <p:extLst>
      <p:ext uri="{BB962C8B-B14F-4D97-AF65-F5344CB8AC3E}">
        <p14:creationId xmlns:p14="http://schemas.microsoft.com/office/powerpoint/2010/main" val="404127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
        <p:nvSpPr>
          <p:cNvPr id="2" name="Title 1">
            <a:extLst>
              <a:ext uri="{FF2B5EF4-FFF2-40B4-BE49-F238E27FC236}">
                <a16:creationId xmlns:a16="http://schemas.microsoft.com/office/drawing/2014/main" id="{64F79B87-4AA7-436A-A28E-213168C1C67B}"/>
              </a:ext>
            </a:extLst>
          </p:cNvPr>
          <p:cNvSpPr>
            <a:spLocks noGrp="1"/>
          </p:cNvSpPr>
          <p:nvPr>
            <p:ph type="title" idx="4294967295"/>
          </p:nvPr>
        </p:nvSpPr>
        <p:spPr>
          <a:xfrm>
            <a:off x="1181416" y="114778"/>
            <a:ext cx="3932238" cy="1443038"/>
          </a:xfrm>
        </p:spPr>
        <p:txBody>
          <a:bodyPr>
            <a:normAutofit/>
          </a:bodyPr>
          <a:lstStyle/>
          <a:p>
            <a:r>
              <a:rPr lang="he-IL" dirty="0"/>
              <a:t>שלבי עבודה</a:t>
            </a:r>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half" idx="4294967295"/>
          </p:nvPr>
        </p:nvSpPr>
        <p:spPr>
          <a:xfrm>
            <a:off x="75861" y="1286830"/>
            <a:ext cx="6143348" cy="4443490"/>
          </a:xfrm>
        </p:spPr>
        <p:txBody>
          <a:bodyPr>
            <a:normAutofit/>
          </a:bodyPr>
          <a:lstStyle/>
          <a:p>
            <a:pPr marL="36900" indent="0" algn="r">
              <a:buNone/>
            </a:pPr>
            <a:r>
              <a:rPr lang="he-IL" dirty="0"/>
              <a:t>1. סריקה ואיסוף הקישורים של המסעדות באתר, ע"י חיפוש מרשימת ערים ואיסוף 100 מסעדות מכל עיר.</a:t>
            </a:r>
          </a:p>
          <a:p>
            <a:pPr marL="36900" indent="0" algn="r">
              <a:buNone/>
            </a:pPr>
            <a:r>
              <a:rPr lang="he-IL" dirty="0"/>
              <a:t>2. כניסה לכל קישור ואיסוף הנתונים הרלוונטיים כעמודות הטבלה, ושמות המסעדה כשורות.</a:t>
            </a:r>
          </a:p>
          <a:p>
            <a:pPr marL="36900" indent="0" algn="r">
              <a:buNone/>
            </a:pPr>
            <a:r>
              <a:rPr lang="he-IL" dirty="0"/>
              <a:t>3. ניקוי ראשוני של הטבלה, צמצום ראשוני של העמודות, מסעדות לא מדורגות.</a:t>
            </a:r>
          </a:p>
          <a:p>
            <a:pPr marL="36900" indent="0" algn="r">
              <a:buNone/>
            </a:pPr>
            <a:r>
              <a:rPr lang="he-IL" dirty="0"/>
              <a:t>ראייה ויזואלית של הממצאים והסקת מסקנות</a:t>
            </a:r>
            <a:r>
              <a:rPr lang="en-US" dirty="0"/>
              <a:t> - EDA</a:t>
            </a:r>
            <a:r>
              <a:rPr lang="he-IL" dirty="0"/>
              <a:t>4. </a:t>
            </a:r>
          </a:p>
          <a:p>
            <a:pPr marL="36900" indent="0" algn="r">
              <a:buNone/>
            </a:pPr>
            <a:r>
              <a:rPr lang="he-IL" dirty="0"/>
              <a:t>5. ניקוי נוסף ואחרון, צמצום עמודות למינימום, ומחיקת מקרי קצה/קיצון </a:t>
            </a:r>
          </a:p>
          <a:p>
            <a:pPr marL="36900" indent="0" algn="r">
              <a:buNone/>
            </a:pPr>
            <a:r>
              <a:rPr lang="he-IL" dirty="0"/>
              <a:t>6. למידת מכונה: רגרסיה ליניארית, לוגיסטית, עצי החלטה, </a:t>
            </a:r>
          </a:p>
          <a:p>
            <a:pPr marL="36900" indent="0" algn="r">
              <a:buNone/>
            </a:pPr>
            <a:r>
              <a:rPr lang="en-US" dirty="0"/>
              <a:t> KNN,SVR</a:t>
            </a:r>
            <a:endParaRPr lang="he-IL" dirty="0"/>
          </a:p>
          <a:p>
            <a:pPr marL="36900" indent="0" algn="r">
              <a:buNone/>
            </a:pPr>
            <a:endParaRPr lang="ru-RU" dirty="0"/>
          </a:p>
        </p:txBody>
      </p:sp>
      <p:pic>
        <p:nvPicPr>
          <p:cNvPr id="8" name="תמונה 7" descr="תמונה שמכילה לבוש, סרט מצויר, אומנות קליפיפם, איור&#10;&#10;התיאור נוצר באופן אוטומטי">
            <a:extLst>
              <a:ext uri="{FF2B5EF4-FFF2-40B4-BE49-F238E27FC236}">
                <a16:creationId xmlns:a16="http://schemas.microsoft.com/office/drawing/2014/main" id="{0AF4D974-4348-C45A-D152-6057F5871C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220" l="10000" r="90000">
                        <a14:foregroundMark x1="59467" y1="33980" x2="46285" y2="41620"/>
                        <a14:foregroundMark x1="46285" y1="41620" x2="65580" y2="46740"/>
                        <a14:foregroundMark x1="65580" y1="46740" x2="57241" y2="58660"/>
                        <a14:foregroundMark x1="57241" y1="58660" x2="56567" y2="79940"/>
                        <a14:foregroundMark x1="56567" y1="79940" x2="52947" y2="79960"/>
                        <a14:foregroundMark x1="68511" y1="36380" x2="52524" y2="56480"/>
                        <a14:foregroundMark x1="52524" y1="56480" x2="62539" y2="42020"/>
                        <a14:foregroundMark x1="62539" y1="42020" x2="61536" y2="79160"/>
                        <a14:foregroundMark x1="61536" y1="79160" x2="53824" y2="84600"/>
                        <a14:foregroundMark x1="64248" y1="37500" x2="63245" y2="36060"/>
                        <a14:foregroundMark x1="64373" y1="89100" x2="51944" y2="90220"/>
                        <a14:foregroundMark x1="51944" y1="90220" x2="51944" y2="90220"/>
                        <a14:foregroundMark x1="61614" y1="32860" x2="56066" y2="46120"/>
                        <a14:foregroundMark x1="56066" y1="46120" x2="53213" y2="62620"/>
                        <a14:foregroundMark x1="53213" y1="62620" x2="62618" y2="74640"/>
                        <a14:foregroundMark x1="62618" y1="74640" x2="63997" y2="82360"/>
                      </a14:backgroundRemoval>
                    </a14:imgEffect>
                  </a14:imgLayer>
                </a14:imgProps>
              </a:ext>
            </a:extLst>
          </a:blip>
          <a:stretch>
            <a:fillRect/>
          </a:stretch>
        </p:blipFill>
        <p:spPr>
          <a:xfrm>
            <a:off x="6219209" y="1286830"/>
            <a:ext cx="5187487" cy="4065429"/>
          </a:xfrm>
          <a:prstGeom prst="rect">
            <a:avLst/>
          </a:prstGeom>
        </p:spPr>
      </p:pic>
    </p:spTree>
    <p:extLst>
      <p:ext uri="{BB962C8B-B14F-4D97-AF65-F5344CB8AC3E}">
        <p14:creationId xmlns:p14="http://schemas.microsoft.com/office/powerpoint/2010/main" val="202353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2971667" y="-5239"/>
            <a:ext cx="3932238" cy="800100"/>
          </a:xfrm>
        </p:spPr>
        <p:txBody>
          <a:bodyPr>
            <a:normAutofit/>
          </a:bodyPr>
          <a:lstStyle/>
          <a:p>
            <a:r>
              <a:rPr lang="he-IL" dirty="0"/>
              <a:t>איסוף המידע</a:t>
            </a:r>
            <a:endParaRPr lang="ru-RU" dirty="0"/>
          </a:p>
        </p:txBody>
      </p:sp>
      <p:pic>
        <p:nvPicPr>
          <p:cNvPr id="1026" name="Picture 2" descr="Web Crawling vs Web Scraping: What Is the Difference?">
            <a:extLst>
              <a:ext uri="{FF2B5EF4-FFF2-40B4-BE49-F238E27FC236}">
                <a16:creationId xmlns:a16="http://schemas.microsoft.com/office/drawing/2014/main" id="{6EE8BA33-7F6F-B771-2603-A03F0CD51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0" t="6473" r="52451"/>
          <a:stretch/>
        </p:blipFill>
        <p:spPr bwMode="auto">
          <a:xfrm>
            <a:off x="8747681" y="1821417"/>
            <a:ext cx="3211227" cy="3939068"/>
          </a:xfrm>
          <a:prstGeom prst="rect">
            <a:avLst/>
          </a:prstGeom>
          <a:noFill/>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C6F5D970-BA07-78DE-847C-2E5F108B3C06}"/>
              </a:ext>
            </a:extLst>
          </p:cNvPr>
          <p:cNvPicPr>
            <a:picLocks noChangeAspect="1"/>
          </p:cNvPicPr>
          <p:nvPr/>
        </p:nvPicPr>
        <p:blipFill>
          <a:blip r:embed="rId3"/>
          <a:stretch>
            <a:fillRect/>
          </a:stretch>
        </p:blipFill>
        <p:spPr>
          <a:xfrm>
            <a:off x="8992368" y="161925"/>
            <a:ext cx="2721852" cy="2743200"/>
          </a:xfrm>
          <a:prstGeom prst="rect">
            <a:avLst/>
          </a:prstGeom>
        </p:spPr>
      </p:pic>
      <p:sp>
        <p:nvSpPr>
          <p:cNvPr id="14" name="תיבת טקסט 13">
            <a:extLst>
              <a:ext uri="{FF2B5EF4-FFF2-40B4-BE49-F238E27FC236}">
                <a16:creationId xmlns:a16="http://schemas.microsoft.com/office/drawing/2014/main" id="{722F275F-1927-A2F8-DE2B-4D09B5FB2788}"/>
              </a:ext>
            </a:extLst>
          </p:cNvPr>
          <p:cNvSpPr txBox="1"/>
          <p:nvPr/>
        </p:nvSpPr>
        <p:spPr>
          <a:xfrm>
            <a:off x="0" y="794861"/>
            <a:ext cx="8747680" cy="923330"/>
          </a:xfrm>
          <a:prstGeom prst="rect">
            <a:avLst/>
          </a:prstGeom>
          <a:noFill/>
        </p:spPr>
        <p:txBody>
          <a:bodyPr wrap="square" rtlCol="1">
            <a:spAutoFit/>
          </a:bodyPr>
          <a:lstStyle/>
          <a:p>
            <a:pPr algn="r"/>
            <a:r>
              <a:rPr lang="he-IL" dirty="0"/>
              <a:t>• יצירת מערך של כל הערים, חיפוש של כל עיר באתר, איסוף כל קישורי המסעדות למערך, ויצירת קובץ עם רשימת הקישורים.</a:t>
            </a:r>
            <a:br>
              <a:rPr lang="en-US" dirty="0"/>
            </a:br>
            <a:r>
              <a:rPr lang="en-US" dirty="0"/>
              <a:t> </a:t>
            </a:r>
            <a:r>
              <a:rPr lang="he-IL" dirty="0"/>
              <a:t>ניקוי כפילויות של מסעדות (קישורים)</a:t>
            </a:r>
            <a:r>
              <a:rPr lang="en-US" dirty="0"/>
              <a:t> •</a:t>
            </a:r>
            <a:endParaRPr lang="he-IL" dirty="0"/>
          </a:p>
        </p:txBody>
      </p:sp>
      <p:sp>
        <p:nvSpPr>
          <p:cNvPr id="16" name="AutoShape 6">
            <a:extLst>
              <a:ext uri="{FF2B5EF4-FFF2-40B4-BE49-F238E27FC236}">
                <a16:creationId xmlns:a16="http://schemas.microsoft.com/office/drawing/2014/main" id="{45A87D0B-74F4-4FC9-4F2D-785AF640102A}"/>
              </a:ext>
            </a:extLst>
          </p:cNvPr>
          <p:cNvSpPr>
            <a:spLocks noChangeAspect="1" noChangeArrowheads="1"/>
          </p:cNvSpPr>
          <p:nvPr/>
        </p:nvSpPr>
        <p:spPr bwMode="auto">
          <a:xfrm>
            <a:off x="4167637" y="2376487"/>
            <a:ext cx="2990850" cy="409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he-IL" dirty="0">
                <a:solidFill>
                  <a:srgbClr val="00EC8D"/>
                </a:solidFill>
              </a:rPr>
              <a:t>איסוף קישורים ע"פ עיר</a:t>
            </a:r>
          </a:p>
        </p:txBody>
      </p:sp>
      <p:pic>
        <p:nvPicPr>
          <p:cNvPr id="21" name="תמונה 20">
            <a:extLst>
              <a:ext uri="{FF2B5EF4-FFF2-40B4-BE49-F238E27FC236}">
                <a16:creationId xmlns:a16="http://schemas.microsoft.com/office/drawing/2014/main" id="{3C388342-527B-F866-B5C3-BE5328D8EE56}"/>
              </a:ext>
            </a:extLst>
          </p:cNvPr>
          <p:cNvPicPr>
            <a:picLocks noChangeAspect="1"/>
          </p:cNvPicPr>
          <p:nvPr/>
        </p:nvPicPr>
        <p:blipFill>
          <a:blip r:embed="rId4"/>
          <a:stretch>
            <a:fillRect/>
          </a:stretch>
        </p:blipFill>
        <p:spPr>
          <a:xfrm>
            <a:off x="80386" y="2501603"/>
            <a:ext cx="4003044" cy="4168418"/>
          </a:xfrm>
          <a:prstGeom prst="rect">
            <a:avLst/>
          </a:prstGeom>
          <a:ln w="12700">
            <a:solidFill>
              <a:srgbClr val="00EC8D"/>
            </a:solidFill>
          </a:ln>
        </p:spPr>
      </p:pic>
      <p:pic>
        <p:nvPicPr>
          <p:cNvPr id="23" name="תמונה 22">
            <a:extLst>
              <a:ext uri="{FF2B5EF4-FFF2-40B4-BE49-F238E27FC236}">
                <a16:creationId xmlns:a16="http://schemas.microsoft.com/office/drawing/2014/main" id="{7B7A75CA-3AC8-814B-5B3A-DCAD42CBC5DA}"/>
              </a:ext>
            </a:extLst>
          </p:cNvPr>
          <p:cNvPicPr>
            <a:picLocks noChangeAspect="1"/>
          </p:cNvPicPr>
          <p:nvPr/>
        </p:nvPicPr>
        <p:blipFill>
          <a:blip r:embed="rId5"/>
          <a:stretch>
            <a:fillRect/>
          </a:stretch>
        </p:blipFill>
        <p:spPr>
          <a:xfrm>
            <a:off x="4836980" y="5463553"/>
            <a:ext cx="3752850" cy="1199172"/>
          </a:xfrm>
          <a:prstGeom prst="rect">
            <a:avLst/>
          </a:prstGeom>
          <a:ln>
            <a:solidFill>
              <a:srgbClr val="00EC8D"/>
            </a:solidFill>
          </a:ln>
        </p:spPr>
      </p:pic>
      <p:sp>
        <p:nvSpPr>
          <p:cNvPr id="24" name="AutoShape 6">
            <a:extLst>
              <a:ext uri="{FF2B5EF4-FFF2-40B4-BE49-F238E27FC236}">
                <a16:creationId xmlns:a16="http://schemas.microsoft.com/office/drawing/2014/main" id="{ABA0AAF6-5A7B-E6F7-2CB4-4EF5B2D12B37}"/>
              </a:ext>
            </a:extLst>
          </p:cNvPr>
          <p:cNvSpPr>
            <a:spLocks noChangeAspect="1" noChangeArrowheads="1"/>
          </p:cNvSpPr>
          <p:nvPr/>
        </p:nvSpPr>
        <p:spPr bwMode="auto">
          <a:xfrm>
            <a:off x="4714644" y="5061047"/>
            <a:ext cx="2990850" cy="409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he-IL" dirty="0">
                <a:solidFill>
                  <a:srgbClr val="00EC8D"/>
                </a:solidFill>
              </a:rPr>
              <a:t>צמצום קישורים</a:t>
            </a:r>
          </a:p>
        </p:txBody>
      </p:sp>
      <p:sp>
        <p:nvSpPr>
          <p:cNvPr id="28" name="חץ: מכופף למעלה 27">
            <a:extLst>
              <a:ext uri="{FF2B5EF4-FFF2-40B4-BE49-F238E27FC236}">
                <a16:creationId xmlns:a16="http://schemas.microsoft.com/office/drawing/2014/main" id="{34E27346-8C1F-0B78-6BF6-149687AEA4C8}"/>
              </a:ext>
            </a:extLst>
          </p:cNvPr>
          <p:cNvSpPr/>
          <p:nvPr/>
        </p:nvSpPr>
        <p:spPr>
          <a:xfrm rot="16200000" flipH="1">
            <a:off x="4303741" y="2649963"/>
            <a:ext cx="821806" cy="1094008"/>
          </a:xfrm>
          <a:prstGeom prst="bentUpArrow">
            <a:avLst>
              <a:gd name="adj1" fmla="val 25000"/>
              <a:gd name="adj2" fmla="val 22517"/>
              <a:gd name="adj3" fmla="val 50000"/>
            </a:avLst>
          </a:prstGeom>
          <a:solidFill>
            <a:srgbClr val="00EC8D"/>
          </a:solidFill>
          <a:ln>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חץ: מעוקל ימינה 29">
            <a:extLst>
              <a:ext uri="{FF2B5EF4-FFF2-40B4-BE49-F238E27FC236}">
                <a16:creationId xmlns:a16="http://schemas.microsoft.com/office/drawing/2014/main" id="{F025D78F-B3F1-3E52-DFDE-8D3AF5C0D6DD}"/>
              </a:ext>
            </a:extLst>
          </p:cNvPr>
          <p:cNvSpPr/>
          <p:nvPr/>
        </p:nvSpPr>
        <p:spPr>
          <a:xfrm>
            <a:off x="4286797" y="5308295"/>
            <a:ext cx="471258" cy="520065"/>
          </a:xfrm>
          <a:prstGeom prst="curvedRightArrow">
            <a:avLst/>
          </a:prstGeom>
          <a:solidFill>
            <a:srgbClr val="00EC8D"/>
          </a:solidFill>
          <a:ln>
            <a:solidFill>
              <a:srgbClr val="00E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Tree>
    <p:extLst>
      <p:ext uri="{BB962C8B-B14F-4D97-AF65-F5344CB8AC3E}">
        <p14:creationId xmlns:p14="http://schemas.microsoft.com/office/powerpoint/2010/main" val="395350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2971667" y="-5239"/>
            <a:ext cx="3932238" cy="800100"/>
          </a:xfrm>
        </p:spPr>
        <p:txBody>
          <a:bodyPr>
            <a:normAutofit/>
          </a:bodyPr>
          <a:lstStyle/>
          <a:p>
            <a:r>
              <a:rPr lang="he-IL" dirty="0"/>
              <a:t>איסוף המידע</a:t>
            </a:r>
            <a:endParaRPr lang="ru-RU" dirty="0"/>
          </a:p>
        </p:txBody>
      </p:sp>
      <p:sp>
        <p:nvSpPr>
          <p:cNvPr id="14" name="תיבת טקסט 13">
            <a:extLst>
              <a:ext uri="{FF2B5EF4-FFF2-40B4-BE49-F238E27FC236}">
                <a16:creationId xmlns:a16="http://schemas.microsoft.com/office/drawing/2014/main" id="{722F275F-1927-A2F8-DE2B-4D09B5FB2788}"/>
              </a:ext>
            </a:extLst>
          </p:cNvPr>
          <p:cNvSpPr txBox="1"/>
          <p:nvPr/>
        </p:nvSpPr>
        <p:spPr>
          <a:xfrm>
            <a:off x="0" y="579773"/>
            <a:ext cx="8747680" cy="923330"/>
          </a:xfrm>
          <a:prstGeom prst="rect">
            <a:avLst/>
          </a:prstGeom>
          <a:noFill/>
        </p:spPr>
        <p:txBody>
          <a:bodyPr wrap="square" rtlCol="1">
            <a:spAutoFit/>
          </a:bodyPr>
          <a:lstStyle/>
          <a:p>
            <a:pPr algn="r"/>
            <a:endParaRPr lang="he-IL" dirty="0"/>
          </a:p>
          <a:p>
            <a:pPr algn="r"/>
            <a:r>
              <a:rPr lang="he-IL" dirty="0"/>
              <a:t>(כל "תיוג")</a:t>
            </a:r>
            <a:r>
              <a:rPr lang="en-US" dirty="0"/>
              <a:t> </a:t>
            </a:r>
            <a:r>
              <a:rPr lang="he-IL" dirty="0"/>
              <a:t>מעבר על כל מסעדה ואיסוף הנתונים</a:t>
            </a:r>
            <a:r>
              <a:rPr lang="en-US" dirty="0"/>
              <a:t> •</a:t>
            </a:r>
          </a:p>
          <a:p>
            <a:pPr algn="r"/>
            <a:r>
              <a:rPr lang="en-US" dirty="0"/>
              <a:t> </a:t>
            </a:r>
            <a:r>
              <a:rPr lang="he-IL" dirty="0"/>
              <a:t>שמות המסעדה כשורות ו"תיוגים", ערים, כתובות, ביקורות, צפיות כעמודות.</a:t>
            </a:r>
            <a:r>
              <a:rPr lang="en-US" dirty="0"/>
              <a:t> •</a:t>
            </a:r>
            <a:endParaRPr lang="he-IL" dirty="0"/>
          </a:p>
        </p:txBody>
      </p:sp>
      <p:sp>
        <p:nvSpPr>
          <p:cNvPr id="16" name="AutoShape 6">
            <a:extLst>
              <a:ext uri="{FF2B5EF4-FFF2-40B4-BE49-F238E27FC236}">
                <a16:creationId xmlns:a16="http://schemas.microsoft.com/office/drawing/2014/main" id="{45A87D0B-74F4-4FC9-4F2D-785AF64010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a:extLst>
              <a:ext uri="{FF2B5EF4-FFF2-40B4-BE49-F238E27FC236}">
                <a16:creationId xmlns:a16="http://schemas.microsoft.com/office/drawing/2014/main" id="{9DE0DF30-CE97-7A23-B9BF-0840500D1C96}"/>
              </a:ext>
            </a:extLst>
          </p:cNvPr>
          <p:cNvPicPr>
            <a:picLocks noChangeAspect="1"/>
          </p:cNvPicPr>
          <p:nvPr/>
        </p:nvPicPr>
        <p:blipFill rotWithShape="1">
          <a:blip r:embed="rId2"/>
          <a:srcRect b="5057"/>
          <a:stretch/>
        </p:blipFill>
        <p:spPr>
          <a:xfrm>
            <a:off x="70339" y="2297963"/>
            <a:ext cx="6580833" cy="4013443"/>
          </a:xfrm>
          <a:prstGeom prst="rect">
            <a:avLst/>
          </a:prstGeom>
        </p:spPr>
      </p:pic>
      <p:pic>
        <p:nvPicPr>
          <p:cNvPr id="13" name="תמונה 12">
            <a:extLst>
              <a:ext uri="{FF2B5EF4-FFF2-40B4-BE49-F238E27FC236}">
                <a16:creationId xmlns:a16="http://schemas.microsoft.com/office/drawing/2014/main" id="{C6F5D970-BA07-78DE-847C-2E5F108B3C06}"/>
              </a:ext>
            </a:extLst>
          </p:cNvPr>
          <p:cNvPicPr>
            <a:picLocks noChangeAspect="1"/>
          </p:cNvPicPr>
          <p:nvPr/>
        </p:nvPicPr>
        <p:blipFill>
          <a:blip r:embed="rId3"/>
          <a:stretch>
            <a:fillRect/>
          </a:stretch>
        </p:blipFill>
        <p:spPr>
          <a:xfrm>
            <a:off x="8747680" y="0"/>
            <a:ext cx="1615627" cy="1628299"/>
          </a:xfrm>
          <a:prstGeom prst="rect">
            <a:avLst/>
          </a:prstGeom>
        </p:spPr>
      </p:pic>
      <p:pic>
        <p:nvPicPr>
          <p:cNvPr id="9" name="תמונה 8">
            <a:extLst>
              <a:ext uri="{FF2B5EF4-FFF2-40B4-BE49-F238E27FC236}">
                <a16:creationId xmlns:a16="http://schemas.microsoft.com/office/drawing/2014/main" id="{0FA61931-E579-AAB5-3D9A-F08627CB692F}"/>
              </a:ext>
            </a:extLst>
          </p:cNvPr>
          <p:cNvPicPr>
            <a:picLocks noChangeAspect="1"/>
          </p:cNvPicPr>
          <p:nvPr/>
        </p:nvPicPr>
        <p:blipFill>
          <a:blip r:embed="rId4"/>
          <a:stretch>
            <a:fillRect/>
          </a:stretch>
        </p:blipFill>
        <p:spPr>
          <a:xfrm>
            <a:off x="4091505" y="1472402"/>
            <a:ext cx="6687690" cy="4013443"/>
          </a:xfrm>
          <a:prstGeom prst="rect">
            <a:avLst/>
          </a:prstGeom>
        </p:spPr>
      </p:pic>
      <p:sp>
        <p:nvSpPr>
          <p:cNvPr id="10" name="תיבת טקסט 9">
            <a:extLst>
              <a:ext uri="{FF2B5EF4-FFF2-40B4-BE49-F238E27FC236}">
                <a16:creationId xmlns:a16="http://schemas.microsoft.com/office/drawing/2014/main" id="{BE8378E3-3405-BDC9-43F9-7A34B6180601}"/>
              </a:ext>
            </a:extLst>
          </p:cNvPr>
          <p:cNvSpPr txBox="1"/>
          <p:nvPr/>
        </p:nvSpPr>
        <p:spPr>
          <a:xfrm>
            <a:off x="3289230" y="2287339"/>
            <a:ext cx="367408" cy="523220"/>
          </a:xfrm>
          <a:prstGeom prst="rect">
            <a:avLst/>
          </a:prstGeom>
          <a:noFill/>
        </p:spPr>
        <p:txBody>
          <a:bodyPr wrap="none" rtlCol="1">
            <a:spAutoFit/>
          </a:bodyPr>
          <a:lstStyle/>
          <a:p>
            <a:r>
              <a:rPr lang="en-US" sz="2800" b="1" dirty="0">
                <a:solidFill>
                  <a:srgbClr val="00EC8D"/>
                </a:solidFill>
              </a:rPr>
              <a:t>1</a:t>
            </a:r>
            <a:endParaRPr lang="he-IL" sz="2800" b="1" dirty="0">
              <a:solidFill>
                <a:srgbClr val="00EC8D"/>
              </a:solidFill>
            </a:endParaRPr>
          </a:p>
        </p:txBody>
      </p:sp>
      <p:sp>
        <p:nvSpPr>
          <p:cNvPr id="11" name="תיבת טקסט 10">
            <a:extLst>
              <a:ext uri="{FF2B5EF4-FFF2-40B4-BE49-F238E27FC236}">
                <a16:creationId xmlns:a16="http://schemas.microsoft.com/office/drawing/2014/main" id="{902F3585-2DA7-11CD-2E3F-F640FB75145D}"/>
              </a:ext>
            </a:extLst>
          </p:cNvPr>
          <p:cNvSpPr txBox="1"/>
          <p:nvPr/>
        </p:nvSpPr>
        <p:spPr>
          <a:xfrm>
            <a:off x="10179603" y="1764119"/>
            <a:ext cx="367408" cy="523220"/>
          </a:xfrm>
          <a:prstGeom prst="rect">
            <a:avLst/>
          </a:prstGeom>
          <a:noFill/>
        </p:spPr>
        <p:txBody>
          <a:bodyPr wrap="none" rtlCol="1">
            <a:spAutoFit/>
          </a:bodyPr>
          <a:lstStyle/>
          <a:p>
            <a:r>
              <a:rPr lang="en-US" sz="2800" b="1" dirty="0">
                <a:solidFill>
                  <a:srgbClr val="00EC8D"/>
                </a:solidFill>
              </a:rPr>
              <a:t>2</a:t>
            </a:r>
            <a:endParaRPr lang="he-IL" sz="2800" b="1" dirty="0">
              <a:solidFill>
                <a:srgbClr val="00EC8D"/>
              </a:solidFill>
            </a:endParaRPr>
          </a:p>
        </p:txBody>
      </p:sp>
      <p:sp>
        <p:nvSpPr>
          <p:cNvPr id="12" name="תיבת טקסט 11">
            <a:extLst>
              <a:ext uri="{FF2B5EF4-FFF2-40B4-BE49-F238E27FC236}">
                <a16:creationId xmlns:a16="http://schemas.microsoft.com/office/drawing/2014/main" id="{55BC1165-91E7-742E-AD1F-4AFADF6D2F55}"/>
              </a:ext>
            </a:extLst>
          </p:cNvPr>
          <p:cNvSpPr txBox="1"/>
          <p:nvPr/>
        </p:nvSpPr>
        <p:spPr>
          <a:xfrm>
            <a:off x="0" y="4304068"/>
            <a:ext cx="801823" cy="461665"/>
          </a:xfrm>
          <a:prstGeom prst="rect">
            <a:avLst/>
          </a:prstGeom>
          <a:noFill/>
        </p:spPr>
        <p:txBody>
          <a:bodyPr wrap="none" rtlCol="1">
            <a:spAutoFit/>
          </a:bodyPr>
          <a:lstStyle/>
          <a:p>
            <a:pPr algn="r"/>
            <a:r>
              <a:rPr lang="he-IL" sz="800" b="1" dirty="0">
                <a:solidFill>
                  <a:srgbClr val="00EC8D"/>
                </a:solidFill>
              </a:rPr>
              <a:t>בדיקה</a:t>
            </a:r>
          </a:p>
          <a:p>
            <a:pPr algn="r"/>
            <a:r>
              <a:rPr lang="he-IL" sz="800" b="1" dirty="0">
                <a:solidFill>
                  <a:srgbClr val="00EC8D"/>
                </a:solidFill>
              </a:rPr>
              <a:t>אם הגיע</a:t>
            </a:r>
          </a:p>
          <a:p>
            <a:pPr algn="r"/>
            <a:r>
              <a:rPr lang="en-US" sz="800" b="1" dirty="0">
                <a:solidFill>
                  <a:srgbClr val="00EC8D"/>
                </a:solidFill>
              </a:rPr>
              <a:t>CAPTCHA</a:t>
            </a:r>
            <a:r>
              <a:rPr lang="he-IL" sz="800" b="1" dirty="0">
                <a:solidFill>
                  <a:srgbClr val="00EC8D"/>
                </a:solidFill>
              </a:rPr>
              <a:t>ל-</a:t>
            </a:r>
          </a:p>
        </p:txBody>
      </p:sp>
    </p:spTree>
    <p:extLst>
      <p:ext uri="{BB962C8B-B14F-4D97-AF65-F5344CB8AC3E}">
        <p14:creationId xmlns:p14="http://schemas.microsoft.com/office/powerpoint/2010/main" val="241663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2" name="Title 1">
            <a:extLst>
              <a:ext uri="{FF2B5EF4-FFF2-40B4-BE49-F238E27FC236}">
                <a16:creationId xmlns:a16="http://schemas.microsoft.com/office/drawing/2014/main" id="{4991AEBC-6D9D-4D30-BB4C-43FE1370375F}"/>
              </a:ext>
            </a:extLst>
          </p:cNvPr>
          <p:cNvSpPr>
            <a:spLocks noGrp="1"/>
          </p:cNvSpPr>
          <p:nvPr>
            <p:ph type="title" idx="4294967295"/>
          </p:nvPr>
        </p:nvSpPr>
        <p:spPr>
          <a:xfrm>
            <a:off x="5366677" y="141181"/>
            <a:ext cx="4395787" cy="676275"/>
          </a:xfrm>
        </p:spPr>
        <p:txBody>
          <a:bodyPr>
            <a:normAutofit fontScale="90000"/>
          </a:bodyPr>
          <a:lstStyle/>
          <a:p>
            <a:r>
              <a:rPr lang="he-IL" dirty="0"/>
              <a:t>ניקוי נתונים</a:t>
            </a:r>
            <a:endParaRPr lang="ru-RU" dirty="0"/>
          </a:p>
        </p:txBody>
      </p:sp>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4294967295"/>
          </p:nvPr>
        </p:nvSpPr>
        <p:spPr>
          <a:xfrm>
            <a:off x="2992444" y="722940"/>
            <a:ext cx="6816712" cy="1803526"/>
          </a:xfrm>
        </p:spPr>
        <p:txBody>
          <a:bodyPr>
            <a:normAutofit fontScale="85000" lnSpcReduction="20000"/>
          </a:bodyPr>
          <a:lstStyle/>
          <a:p>
            <a:pPr marL="36900" indent="0" algn="r">
              <a:buNone/>
            </a:pPr>
            <a:r>
              <a:rPr lang="he-IL" b="1" u="sng" dirty="0">
                <a:solidFill>
                  <a:srgbClr val="00EC8D"/>
                </a:solidFill>
              </a:rPr>
              <a:t>השארת עמודות רק עם </a:t>
            </a:r>
            <a:r>
              <a:rPr lang="he-IL" b="1" u="sng" dirty="0" err="1">
                <a:solidFill>
                  <a:srgbClr val="00EC8D"/>
                </a:solidFill>
              </a:rPr>
              <a:t>המילות</a:t>
            </a:r>
            <a:r>
              <a:rPr lang="he-IL" b="1" u="sng" dirty="0">
                <a:solidFill>
                  <a:srgbClr val="00EC8D"/>
                </a:solidFill>
              </a:rPr>
              <a:t> מפתח:</a:t>
            </a:r>
          </a:p>
          <a:p>
            <a:pPr marL="36900" indent="0" algn="r">
              <a:buNone/>
            </a:pPr>
            <a:r>
              <a:rPr lang="he-IL" dirty="0">
                <a:solidFill>
                  <a:schemeClr val="tx1"/>
                </a:solidFill>
                <a:effectLst/>
              </a:rPr>
              <a:t>לאחר הסריקה, קיבלנו המון עמודות "תיוגים" לא רלוונטיות:</a:t>
            </a:r>
            <a:br>
              <a:rPr lang="en-US" dirty="0">
                <a:solidFill>
                  <a:schemeClr val="tx1"/>
                </a:solidFill>
                <a:effectLst/>
              </a:rPr>
            </a:br>
            <a:r>
              <a:rPr lang="he-IL" dirty="0">
                <a:solidFill>
                  <a:schemeClr val="tx1"/>
                </a:solidFill>
                <a:effectLst/>
              </a:rPr>
              <a:t>אולמות אירועים, מועדונים, ברים, מקום לאכול, תן ביס/</a:t>
            </a:r>
            <a:r>
              <a:rPr lang="he-IL" dirty="0" err="1">
                <a:solidFill>
                  <a:schemeClr val="tx1"/>
                </a:solidFill>
                <a:effectLst/>
              </a:rPr>
              <a:t>סיבוס</a:t>
            </a:r>
            <a:r>
              <a:rPr lang="he-IL" dirty="0">
                <a:solidFill>
                  <a:schemeClr val="tx1"/>
                </a:solidFill>
                <a:effectLst/>
              </a:rPr>
              <a:t>/חבר טעמים. מה שיצר לנו מצב של 300 עמודות שרובן המוחלט לא רלוונטי.</a:t>
            </a:r>
          </a:p>
          <a:p>
            <a:pPr marL="36900" indent="0" algn="r">
              <a:buNone/>
            </a:pPr>
            <a:r>
              <a:rPr lang="he-IL" dirty="0">
                <a:solidFill>
                  <a:schemeClr val="tx1"/>
                </a:solidFill>
                <a:effectLst/>
              </a:rPr>
              <a:t>חשבנו על מילות מפתח רלוונטיות כדי לצמצם את מספר העמודות והגענו ל90 עמודות</a:t>
            </a:r>
          </a:p>
          <a:p>
            <a:pPr marL="36900" indent="0" algn="r">
              <a:buNone/>
            </a:pPr>
            <a:endParaRPr lang="ru-RU" dirty="0">
              <a:solidFill>
                <a:schemeClr val="tx1"/>
              </a:solidFill>
              <a:effectLst/>
            </a:endParaRPr>
          </a:p>
        </p:txBody>
      </p:sp>
      <p:pic>
        <p:nvPicPr>
          <p:cNvPr id="2050" name="Picture 2" descr="Csv - Free files and folders icons">
            <a:extLst>
              <a:ext uri="{FF2B5EF4-FFF2-40B4-BE49-F238E27FC236}">
                <a16:creationId xmlns:a16="http://schemas.microsoft.com/office/drawing/2014/main" id="{78DD16FC-8957-86FA-F718-DAEF5D9FB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59" y="4427410"/>
            <a:ext cx="2609154" cy="26091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Same Day Cleaning on TIDY">
            <a:extLst>
              <a:ext uri="{FF2B5EF4-FFF2-40B4-BE49-F238E27FC236}">
                <a16:creationId xmlns:a16="http://schemas.microsoft.com/office/drawing/2014/main" id="{DCEDFBB1-21C7-39D9-56AC-502AA52411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תמונה 5">
            <a:extLst>
              <a:ext uri="{FF2B5EF4-FFF2-40B4-BE49-F238E27FC236}">
                <a16:creationId xmlns:a16="http://schemas.microsoft.com/office/drawing/2014/main" id="{20A3FC0A-C1C4-36E5-F30C-62405FE00C62}"/>
              </a:ext>
            </a:extLst>
          </p:cNvPr>
          <p:cNvPicPr>
            <a:picLocks noChangeAspect="1"/>
          </p:cNvPicPr>
          <p:nvPr/>
        </p:nvPicPr>
        <p:blipFill rotWithShape="1">
          <a:blip r:embed="rId3"/>
          <a:srcRect l="21" r="25573"/>
          <a:stretch/>
        </p:blipFill>
        <p:spPr>
          <a:xfrm>
            <a:off x="1908457" y="2358665"/>
            <a:ext cx="7854007" cy="4499335"/>
          </a:xfrm>
          <a:prstGeom prst="rect">
            <a:avLst/>
          </a:prstGeom>
        </p:spPr>
      </p:pic>
      <p:pic>
        <p:nvPicPr>
          <p:cNvPr id="28" name="תמונה 27">
            <a:extLst>
              <a:ext uri="{FF2B5EF4-FFF2-40B4-BE49-F238E27FC236}">
                <a16:creationId xmlns:a16="http://schemas.microsoft.com/office/drawing/2014/main" id="{21B7F130-5A15-FFE1-BD11-82371591FD9F}"/>
              </a:ext>
            </a:extLst>
          </p:cNvPr>
          <p:cNvPicPr>
            <a:picLocks noChangeAspect="1"/>
          </p:cNvPicPr>
          <p:nvPr/>
        </p:nvPicPr>
        <p:blipFill>
          <a:blip r:embed="rId4"/>
          <a:stretch>
            <a:fillRect/>
          </a:stretch>
        </p:blipFill>
        <p:spPr>
          <a:xfrm>
            <a:off x="1059919" y="5113758"/>
            <a:ext cx="1744242" cy="1744242"/>
          </a:xfrm>
          <a:prstGeom prst="rect">
            <a:avLst/>
          </a:prstGeom>
        </p:spPr>
      </p:pic>
    </p:spTree>
    <p:extLst>
      <p:ext uri="{BB962C8B-B14F-4D97-AF65-F5344CB8AC3E}">
        <p14:creationId xmlns:p14="http://schemas.microsoft.com/office/powerpoint/2010/main" val="214495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28"/>
                                        </p:tgtEl>
                                      </p:cBhvr>
                                    </p:animEffect>
                                    <p:anim calcmode="lin" valueType="num">
                                      <p:cBhvr>
                                        <p:cTn id="13" dur="1000"/>
                                        <p:tgtEl>
                                          <p:spTgt spid="28"/>
                                        </p:tgtEl>
                                        <p:attrNameLst>
                                          <p:attrName>ppt_x</p:attrName>
                                        </p:attrNameLst>
                                      </p:cBhvr>
                                      <p:tavLst>
                                        <p:tav tm="0">
                                          <p:val>
                                            <p:strVal val="ppt_x"/>
                                          </p:val>
                                        </p:tav>
                                        <p:tav tm="100000">
                                          <p:val>
                                            <p:strVal val="ppt_x"/>
                                          </p:val>
                                        </p:tav>
                                      </p:tavLst>
                                    </p:anim>
                                    <p:anim calcmode="lin" valueType="num">
                                      <p:cBhvr>
                                        <p:cTn id="14" dur="1000"/>
                                        <p:tgtEl>
                                          <p:spTgt spid="28"/>
                                        </p:tgtEl>
                                        <p:attrNameLst>
                                          <p:attrName>ppt_y</p:attrName>
                                        </p:attrNameLst>
                                      </p:cBhvr>
                                      <p:tavLst>
                                        <p:tav tm="0">
                                          <p:val>
                                            <p:strVal val="ppt_y"/>
                                          </p:val>
                                        </p:tav>
                                        <p:tav tm="100000">
                                          <p:val>
                                            <p:strVal val="ppt_y+.1"/>
                                          </p:val>
                                        </p:tav>
                                      </p:tavLst>
                                    </p:anim>
                                    <p:set>
                                      <p:cBhvr>
                                        <p:cTn id="15"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8BF97A68-BC8C-DCAD-EB2E-4AD17C49AE4A}"/>
              </a:ext>
            </a:extLst>
          </p:cNvPr>
          <p:cNvSpPr>
            <a:spLocks noGrp="1"/>
          </p:cNvSpPr>
          <p:nvPr>
            <p:ph type="ftr" sz="quarter" idx="11"/>
          </p:nvPr>
        </p:nvSpPr>
        <p:spPr/>
        <p:txBody>
          <a:bodyPr/>
          <a:lstStyle/>
          <a:p>
            <a:r>
              <a:rPr lang="en-US"/>
              <a:t>ADD A FOOTER</a:t>
            </a:r>
            <a:endParaRPr lang="ru-RU" dirty="0"/>
          </a:p>
        </p:txBody>
      </p:sp>
      <p:sp>
        <p:nvSpPr>
          <p:cNvPr id="3" name="מציין מיקום של מספר שקופית 2">
            <a:extLst>
              <a:ext uri="{FF2B5EF4-FFF2-40B4-BE49-F238E27FC236}">
                <a16:creationId xmlns:a16="http://schemas.microsoft.com/office/drawing/2014/main" id="{A96BF4A2-F364-33F8-C1F5-C71A6B9580E2}"/>
              </a:ext>
            </a:extLst>
          </p:cNvPr>
          <p:cNvSpPr>
            <a:spLocks noGrp="1"/>
          </p:cNvSpPr>
          <p:nvPr>
            <p:ph type="sldNum" sz="quarter" idx="12"/>
          </p:nvPr>
        </p:nvSpPr>
        <p:spPr/>
        <p:txBody>
          <a:bodyPr/>
          <a:lstStyle/>
          <a:p>
            <a:fld id="{D495E168-DA5E-4888-8D8A-92B118324C14}" type="slidenum">
              <a:rPr lang="ru-RU" smtClean="0"/>
              <a:t>9</a:t>
            </a:fld>
            <a:endParaRPr lang="ru-RU" dirty="0"/>
          </a:p>
        </p:txBody>
      </p:sp>
      <p:pic>
        <p:nvPicPr>
          <p:cNvPr id="7" name="תמונה 6" descr="תמונה שמכילה טקסט, צילום מסך, תוכנה, מספר&#10;&#10;התיאור נוצר באופן אוטומטי">
            <a:extLst>
              <a:ext uri="{FF2B5EF4-FFF2-40B4-BE49-F238E27FC236}">
                <a16:creationId xmlns:a16="http://schemas.microsoft.com/office/drawing/2014/main" id="{AA02B79F-5CC9-1B35-AC33-6C9938B043A4}"/>
              </a:ext>
            </a:extLst>
          </p:cNvPr>
          <p:cNvPicPr>
            <a:picLocks noChangeAspect="1"/>
          </p:cNvPicPr>
          <p:nvPr/>
        </p:nvPicPr>
        <p:blipFill rotWithShape="1">
          <a:blip r:embed="rId2"/>
          <a:srcRect t="5386"/>
          <a:stretch/>
        </p:blipFill>
        <p:spPr>
          <a:xfrm>
            <a:off x="0" y="869314"/>
            <a:ext cx="12192000" cy="5837777"/>
          </a:xfrm>
          <a:prstGeom prst="rect">
            <a:avLst/>
          </a:prstGeom>
        </p:spPr>
      </p:pic>
      <p:sp>
        <p:nvSpPr>
          <p:cNvPr id="8" name="תיבת טקסט 7">
            <a:extLst>
              <a:ext uri="{FF2B5EF4-FFF2-40B4-BE49-F238E27FC236}">
                <a16:creationId xmlns:a16="http://schemas.microsoft.com/office/drawing/2014/main" id="{79EC7CF4-CC93-79E9-4366-5355565B1D19}"/>
              </a:ext>
            </a:extLst>
          </p:cNvPr>
          <p:cNvSpPr txBox="1"/>
          <p:nvPr/>
        </p:nvSpPr>
        <p:spPr>
          <a:xfrm>
            <a:off x="5128016" y="238479"/>
            <a:ext cx="1887055" cy="400110"/>
          </a:xfrm>
          <a:prstGeom prst="rect">
            <a:avLst/>
          </a:prstGeom>
          <a:noFill/>
        </p:spPr>
        <p:txBody>
          <a:bodyPr wrap="none" rtlCol="1">
            <a:spAutoFit/>
          </a:bodyPr>
          <a:lstStyle/>
          <a:p>
            <a:pPr algn="r"/>
            <a:r>
              <a:rPr lang="he-IL" sz="2000" b="1" dirty="0">
                <a:solidFill>
                  <a:srgbClr val="00EC8D"/>
                </a:solidFill>
              </a:rPr>
              <a:t>טבלה אחרי ניקוי</a:t>
            </a:r>
          </a:p>
        </p:txBody>
      </p:sp>
    </p:spTree>
    <p:extLst>
      <p:ext uri="{BB962C8B-B14F-4D97-AF65-F5344CB8AC3E}">
        <p14:creationId xmlns:p14="http://schemas.microsoft.com/office/powerpoint/2010/main" val="3682657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TM04033929[[fn=Slate]]</Template>
  <TotalTime>1438</TotalTime>
  <Words>609</Words>
  <Application>Microsoft Office PowerPoint</Application>
  <PresentationFormat>מסך רחב</PresentationFormat>
  <Paragraphs>99</Paragraphs>
  <Slides>25</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25</vt:i4>
      </vt:variant>
    </vt:vector>
  </HeadingPairs>
  <TitlesOfParts>
    <vt:vector size="30" baseType="lpstr">
      <vt:lpstr>Arial</vt:lpstr>
      <vt:lpstr>Calibri</vt:lpstr>
      <vt:lpstr>Calisto MT</vt:lpstr>
      <vt:lpstr>Wingdings 2</vt:lpstr>
      <vt:lpstr>Slate</vt:lpstr>
      <vt:lpstr>פרוייקט במדעי הנתונים</vt:lpstr>
      <vt:lpstr> הקדמה</vt:lpstr>
      <vt:lpstr>קישורים</vt:lpstr>
      <vt:lpstr>איסוף המידע</vt:lpstr>
      <vt:lpstr>שלבי עבודה</vt:lpstr>
      <vt:lpstr>איסוף המידע</vt:lpstr>
      <vt:lpstr>איסוף המידע</vt:lpstr>
      <vt:lpstr>ניקוי נתונים</vt:lpstr>
      <vt:lpstr>מצגת של PowerPoint‏</vt:lpstr>
      <vt:lpstr>ניקוי נתונים ראשוני</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טיפול בנתונים</vt:lpstr>
      <vt:lpstr>מצגת של PowerPoint‏</vt:lpstr>
      <vt:lpstr>מצגת של PowerPoint‏</vt:lpstr>
      <vt:lpstr>מצגת של PowerPoint‏</vt:lpstr>
      <vt:lpstr>תוצאות הלמידת מכונה</vt:lpstr>
      <vt:lpstr>תוצאות הלמידת מכונה</vt:lpstr>
      <vt:lpstr>תוצאות הלמידת מכונה</vt:lpstr>
      <vt:lpstr>תוצאות הלמידת מכונה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Scienece Project</dc:title>
  <dc:creator>HodIndus</dc:creator>
  <cp:lastModifiedBy>טל אוז'לבו</cp:lastModifiedBy>
  <cp:revision>10</cp:revision>
  <dcterms:created xsi:type="dcterms:W3CDTF">2023-06-23T14:11:28Z</dcterms:created>
  <dcterms:modified xsi:type="dcterms:W3CDTF">2023-06-24T17:07:15Z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